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Raleway"/>
      <p:regular r:id="rId74"/>
      <p:bold r:id="rId75"/>
      <p:italic r:id="rId76"/>
      <p:boldItalic r:id="rId77"/>
    </p:embeddedFont>
    <p:embeddedFont>
      <p:font typeface="Lat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2" roundtripDataSignature="AMtx7mjy4MF5urnJBY3Smiq2INFnwx9n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087B5A-B943-4A82-994E-D130624F3A7B}">
  <a:tblStyle styleId="{2D087B5A-B943-4A82-994E-D130624F3A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italic.fntdata"/><Relationship Id="rId82" Type="http://customschemas.google.com/relationships/presentationmetadata" Target="metadata"/><Relationship Id="rId81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aleway-bold.fntdata"/><Relationship Id="rId30" Type="http://schemas.openxmlformats.org/officeDocument/2006/relationships/slide" Target="slides/slide24.xml"/><Relationship Id="rId74" Type="http://schemas.openxmlformats.org/officeDocument/2006/relationships/font" Target="fonts/Raleway-regular.fntdata"/><Relationship Id="rId33" Type="http://schemas.openxmlformats.org/officeDocument/2006/relationships/slide" Target="slides/slide27.xml"/><Relationship Id="rId77" Type="http://schemas.openxmlformats.org/officeDocument/2006/relationships/font" Target="fonts/Raleway-boldItalic.fntdata"/><Relationship Id="rId32" Type="http://schemas.openxmlformats.org/officeDocument/2006/relationships/slide" Target="slides/slide26.xml"/><Relationship Id="rId76" Type="http://schemas.openxmlformats.org/officeDocument/2006/relationships/font" Target="fonts/Raleway-italic.fntdata"/><Relationship Id="rId35" Type="http://schemas.openxmlformats.org/officeDocument/2006/relationships/slide" Target="slides/slide29.xml"/><Relationship Id="rId79" Type="http://schemas.openxmlformats.org/officeDocument/2006/relationships/font" Target="fonts/Lato-bold.fntdata"/><Relationship Id="rId34" Type="http://schemas.openxmlformats.org/officeDocument/2006/relationships/slide" Target="slides/slide28.xml"/><Relationship Id="rId78" Type="http://schemas.openxmlformats.org/officeDocument/2006/relationships/font" Target="fonts/Lato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df216c9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df216c9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0e52e256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0e52e25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0e52e256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0e52e256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0e52e256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0e52e256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a227908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a227908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0e52e256f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0e52e256f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0e52e256f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0e52e256f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0e52e256f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e0e52e256f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0e52e256f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e0e52e256f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0e52e256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e0e52e256f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df216c93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df216c93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0e52e256f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e0e52e256f_2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0e52e256f_1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e0e52e256f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0e52e256f_1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e0e52e256f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0e52e256f_1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e0e52e256f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0e52e256f_1_3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e0e52e256f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0e52e256f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e0e52e256f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0e52e256f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e0e52e256f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0e52e256f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e0e52e256f_1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0e52e256f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e0e52e256f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0e52e256f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0e52e256f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df216c9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df216c9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0e52e256f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0e52e256f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0e52e256f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e0e52e256f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0e52e256f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e0e52e256f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0e52e256f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e0e52e256f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0e52e256f_1_4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e0e52e256f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0e52e256f_2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0e52e256f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0e52e256f_1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0e52e256f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0e52e256f_1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e0e52e256f_1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0e52e256f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0e52e256f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0e52e256f_1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0e52e256f_1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06f5fdf52_3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d06f5fdf5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0e52e256f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0e52e256f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df216c93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ddf216c93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0e52e256f_2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e0e52e256f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df216c93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df216c93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10adde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10adde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0e52e256f_2_4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e0e52e256f_2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0e52e256f_2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e0e52e256f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0e52e256f_2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0e52e256f_2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1a22790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e1a22790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0e52e256f_2_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e0e52e256f_2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0e52e25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0e52e25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0e52e256f_2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0e52e256f_2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0e52e256f_1_6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e0e52e256f_1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0e52e256f_1_6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e0e52e256f_1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0e52e256f_1_6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e0e52e256f_1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0e52e256f_1_6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e0e52e256f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0e52e256f_1_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e0e52e256f_1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e0e52e256f_1_6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e0e52e256f_1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0e52e256f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0e52e256f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0e52e256f_1_7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e0e52e256f_1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0e52e256f_1_7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e0e52e256f_1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0e52e256f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0e52e256f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e0e52e256f_1_7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e0e52e256f_1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0e52e256f_1_8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e0e52e256f_1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0e52e256f_1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0e52e256f_1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0e52e256f_1_8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e0e52e256f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0e52e256f_1_7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e0e52e256f_1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0e52e256f_1_8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e0e52e256f_1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1a227908c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e1a227908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e1a22790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e1a22790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0e52e256f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0e52e256f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0e52e256f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0e52e256f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df216c93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df216c93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d7fb882e26_1_35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gd7fb882e26_1_35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gd7fb882e26_1_35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gd7fb882e26_1_35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gd7fb882e26_1_35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gd7fb882e26_1_3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gd7fb882e26_1_39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gd7fb882e26_1_39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gd7fb882e26_1_397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gd7fb882e26_1_39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gd7fb882e26_1_40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gd7fb882e26_1_40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gd7fb882e26_1_402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gd7fb882e26_1_402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gd7fb882e26_1_40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gd7fb882e26_1_35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gd7fb882e26_1_35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gd7fb882e26_1_35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gd7fb882e26_1_3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d7fb882e26_1_40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gd7fb882e26_1_36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gd7fb882e26_1_36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gd7fb882e26_1_36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gd7fb882e26_1_3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gd7fb882e26_1_36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gd7fb882e26_1_3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gd7fb882e26_1_37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gd7fb882e26_1_37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gd7fb882e26_1_37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gd7fb882e26_1_3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gd7fb882e26_1_37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gd7fb882e26_1_37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gd7fb882e26_1_37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7fb882e26_1_37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gd7fb882e26_1_3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gd7fb882e26_1_38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gd7fb882e26_1_38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gd7fb882e26_1_38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gd7fb882e26_1_38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gd7fb882e26_1_38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gd7fb882e26_1_38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d7fb882e26_1_38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7fb882e26_1_390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gd7fb882e26_1_39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gd7fb882e26_1_39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gd7fb882e26_1_39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gd7fb882e26_1_39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gd7fb882e26_1_39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d7fb882e26_1_3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d7fb882e26_1_34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d7fb882e26_1_3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OnjNlW9mfLWzadn8p0dfEAnKxwAGdJq9/view?usp=sharing" TargetMode="External"/><Relationship Id="rId4" Type="http://schemas.openxmlformats.org/officeDocument/2006/relationships/hyperlink" Target="https://drive.google.com/file/d/1ugP_kehGDVZidqwpZXB7h76_wkGs_WWD/view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.jp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hyperlink" Target="https://prezi.com/p/edit/7neikjk31klp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UbVDR8kFTNsdKCtOVH3HJIjbEOfkQozK/view" TargetMode="External"/><Relationship Id="rId4" Type="http://schemas.openxmlformats.org/officeDocument/2006/relationships/image" Target="../media/image1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11" Type="http://schemas.openxmlformats.org/officeDocument/2006/relationships/image" Target="../media/image31.png"/><Relationship Id="rId10" Type="http://schemas.openxmlformats.org/officeDocument/2006/relationships/image" Target="../media/image72.png"/><Relationship Id="rId13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15" Type="http://schemas.openxmlformats.org/officeDocument/2006/relationships/image" Target="../media/image38.png"/><Relationship Id="rId14" Type="http://schemas.openxmlformats.org/officeDocument/2006/relationships/image" Target="../media/image39.png"/><Relationship Id="rId17" Type="http://schemas.openxmlformats.org/officeDocument/2006/relationships/image" Target="../media/image45.png"/><Relationship Id="rId16" Type="http://schemas.openxmlformats.org/officeDocument/2006/relationships/image" Target="../media/image42.png"/><Relationship Id="rId5" Type="http://schemas.openxmlformats.org/officeDocument/2006/relationships/image" Target="../media/image34.png"/><Relationship Id="rId19" Type="http://schemas.openxmlformats.org/officeDocument/2006/relationships/image" Target="../media/image46.png"/><Relationship Id="rId6" Type="http://schemas.openxmlformats.org/officeDocument/2006/relationships/image" Target="../media/image26.png"/><Relationship Id="rId18" Type="http://schemas.openxmlformats.org/officeDocument/2006/relationships/image" Target="../media/image54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.png"/><Relationship Id="rId11" Type="http://schemas.openxmlformats.org/officeDocument/2006/relationships/image" Target="../media/image56.png"/><Relationship Id="rId22" Type="http://schemas.openxmlformats.org/officeDocument/2006/relationships/image" Target="../media/image63.png"/><Relationship Id="rId10" Type="http://schemas.openxmlformats.org/officeDocument/2006/relationships/image" Target="../media/image57.png"/><Relationship Id="rId21" Type="http://schemas.openxmlformats.org/officeDocument/2006/relationships/image" Target="../media/image60.png"/><Relationship Id="rId13" Type="http://schemas.openxmlformats.org/officeDocument/2006/relationships/image" Target="../media/image6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9" Type="http://schemas.openxmlformats.org/officeDocument/2006/relationships/image" Target="../media/image48.png"/><Relationship Id="rId15" Type="http://schemas.openxmlformats.org/officeDocument/2006/relationships/image" Target="../media/image58.png"/><Relationship Id="rId14" Type="http://schemas.openxmlformats.org/officeDocument/2006/relationships/image" Target="../media/image64.png"/><Relationship Id="rId17" Type="http://schemas.openxmlformats.org/officeDocument/2006/relationships/image" Target="../media/image61.png"/><Relationship Id="rId16" Type="http://schemas.openxmlformats.org/officeDocument/2006/relationships/image" Target="../media/image65.png"/><Relationship Id="rId5" Type="http://schemas.openxmlformats.org/officeDocument/2006/relationships/image" Target="../media/image44.png"/><Relationship Id="rId19" Type="http://schemas.openxmlformats.org/officeDocument/2006/relationships/image" Target="../media/image67.png"/><Relationship Id="rId6" Type="http://schemas.openxmlformats.org/officeDocument/2006/relationships/image" Target="../media/image49.png"/><Relationship Id="rId18" Type="http://schemas.openxmlformats.org/officeDocument/2006/relationships/image" Target="../media/image55.png"/><Relationship Id="rId7" Type="http://schemas.openxmlformats.org/officeDocument/2006/relationships/image" Target="../media/image52.png"/><Relationship Id="rId8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xd.adobe.com/view/3e55b0fd-7440-4592-9802-cea61425590d-6b06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ocs.google.com/forms/d/1JYxW9Q6umulOmMCclRBz6BIfwViIzxgEVOPLCk0MuvY/edit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google.com/forms/d/1qfoqR_L7IWXmF8Ygn6MW_0i51LY7tJeeCSzJdB_QNRc/edit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Relationship Id="rId4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5" Type="http://schemas.openxmlformats.org/officeDocument/2006/relationships/image" Target="../media/image8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5" Type="http://schemas.openxmlformats.org/officeDocument/2006/relationships/image" Target="../media/image90.png"/><Relationship Id="rId6" Type="http://schemas.openxmlformats.org/officeDocument/2006/relationships/image" Target="../media/image8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rive.google.com/file/d/11bQixyMxrPGbqCkV06-ZLI83-V7K9FkF/view?usp=sharing" TargetMode="External"/><Relationship Id="rId4" Type="http://schemas.openxmlformats.org/officeDocument/2006/relationships/hyperlink" Target="http://drive.google.com/file/d/11bQixyMxrPGbqCkV06-ZLI83-V7K9FkF/view" TargetMode="External"/><Relationship Id="rId5" Type="http://schemas.openxmlformats.org/officeDocument/2006/relationships/image" Target="../media/image9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2390275" y="366650"/>
            <a:ext cx="65262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/>
              <a:t>Progettazione interfaccia per macchina agricola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/>
              <a:t>New Holland - CNH</a:t>
            </a:r>
            <a:endParaRPr/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/>
              <a:t>Team</a:t>
            </a:r>
            <a:r>
              <a:rPr lang="it"/>
              <a:t> </a:t>
            </a:r>
            <a:r>
              <a:rPr b="1" lang="it"/>
              <a:t>Segnali di Fumo ☁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/>
              <a:t>U</a:t>
            </a:r>
            <a:r>
              <a:rPr lang="it"/>
              <a:t>ser E</a:t>
            </a:r>
            <a:r>
              <a:rPr b="1" lang="it"/>
              <a:t>x</a:t>
            </a:r>
            <a:r>
              <a:rPr lang="it"/>
              <a:t>perience </a:t>
            </a:r>
            <a:r>
              <a:rPr b="1" lang="it"/>
              <a:t>D</a:t>
            </a:r>
            <a:r>
              <a:rPr lang="it"/>
              <a:t>esign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/>
              <a:t>Anno Accademico 2020/2021</a:t>
            </a:r>
            <a:endParaRPr/>
          </a:p>
        </p:txBody>
      </p:sp>
      <p:sp>
        <p:nvSpPr>
          <p:cNvPr id="74" name="Google Shape;74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df216c93f_0_147"/>
          <p:cNvSpPr txBox="1"/>
          <p:nvPr>
            <p:ph type="title"/>
          </p:nvPr>
        </p:nvSpPr>
        <p:spPr>
          <a:xfrm>
            <a:off x="367500" y="411575"/>
            <a:ext cx="8409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C) </a:t>
            </a:r>
            <a:r>
              <a:rPr lang="it" sz="3000">
                <a:solidFill>
                  <a:schemeClr val="dk1"/>
                </a:solidFill>
              </a:rPr>
              <a:t>Task specifici/impliciti ai principali 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2" name="Google Shape;142;gddf216c93f_0_147"/>
          <p:cNvSpPr txBox="1"/>
          <p:nvPr/>
        </p:nvSpPr>
        <p:spPr>
          <a:xfrm>
            <a:off x="197050" y="1200622"/>
            <a:ext cx="84090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Controllo dei parametri del trattore 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Settaggio dei parametri trattore e degli attrezzi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da traino idraulici da fermi e/o in movimento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Regolazione della posizione degli attrezzi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usati 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Trasporto stradale e non con carico/guida su strada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Manutenzione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flotta trattori e di conseguenza della macchina agricola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Controllo visivo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(spesso girandosi) dell’ attrezzo da traino utilizzato</a:t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gddf216c93f_0_1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0e52e256f_1_0"/>
          <p:cNvSpPr txBox="1"/>
          <p:nvPr>
            <p:ph type="title"/>
          </p:nvPr>
        </p:nvSpPr>
        <p:spPr>
          <a:xfrm>
            <a:off x="367500" y="411575"/>
            <a:ext cx="8409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D) </a:t>
            </a:r>
            <a:r>
              <a:rPr lang="it">
                <a:solidFill>
                  <a:schemeClr val="dk1"/>
                </a:solidFill>
              </a:rPr>
              <a:t>Considerazioni sul contesto d’uso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ge0e52e256f_1_0"/>
          <p:cNvSpPr txBox="1"/>
          <p:nvPr/>
        </p:nvSpPr>
        <p:spPr>
          <a:xfrm>
            <a:off x="197050" y="1200622"/>
            <a:ext cx="8409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Uso in terreni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da coltivazione, campagne, capannoni,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strade asfaltate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Display e comandi in cabina chiusa di una macchina agricola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Orari di lavoro vari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 luce e buio, varie condizioni metereologiche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Terreni non regolari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che introducono vibrazioni e scossoni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Possibile uso da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diversi tipi di utenti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(lingue parlate, impostazioni preferite, compiti da svolgere, età, sesso, etc…)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ge0e52e256f_1_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0e52e256f_1_68"/>
          <p:cNvSpPr txBox="1"/>
          <p:nvPr/>
        </p:nvSpPr>
        <p:spPr>
          <a:xfrm>
            <a:off x="367500" y="639600"/>
            <a:ext cx="84090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Vedere bene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 schermo in varie condizioni di luminosità e vibrazione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Personalizzare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l’interfaccia grafica e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settare facilmente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parametri degli attrezzi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Personalizzare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l’interfaccia fisica (cambiarne la posizione, controllarla mediante ghiera), averne un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facile uso con guanti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ed un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buon feedback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Avere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informazioni in tempo reale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sullo stato della macchina agricola, l'avanzamento dei lavori e le necessarie manutenzioni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Avere dei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suggerimenti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 cosa facciano le funzioni del sistema (menù di aiuto, pop-up con piccole informazioni, ecc..) 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ge0e52e256f_1_68"/>
          <p:cNvSpPr txBox="1"/>
          <p:nvPr>
            <p:ph type="title"/>
          </p:nvPr>
        </p:nvSpPr>
        <p:spPr>
          <a:xfrm>
            <a:off x="472925" y="0"/>
            <a:ext cx="8409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Risultati → Bisogni ricavati degli utenti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ge0e52e256f_1_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0e52e256f_1_72"/>
          <p:cNvSpPr txBox="1"/>
          <p:nvPr>
            <p:ph type="title"/>
          </p:nvPr>
        </p:nvSpPr>
        <p:spPr>
          <a:xfrm>
            <a:off x="367500" y="411575"/>
            <a:ext cx="8409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Benchmark </a:t>
            </a:r>
            <a:br>
              <a:rPr lang="it">
                <a:solidFill>
                  <a:schemeClr val="dk1"/>
                </a:solidFill>
              </a:rPr>
            </a:br>
            <a:r>
              <a:rPr lang="it">
                <a:solidFill>
                  <a:schemeClr val="dk1"/>
                </a:solidFill>
              </a:rPr>
              <a:t>Cosa offrono i competitors? 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63" name="Google Shape;163;ge0e52e256f_1_72"/>
          <p:cNvSpPr txBox="1"/>
          <p:nvPr/>
        </p:nvSpPr>
        <p:spPr>
          <a:xfrm>
            <a:off x="367500" y="1609600"/>
            <a:ext cx="710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it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al Benchmark</a:t>
            </a:r>
            <a:r>
              <a:rPr lang="it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(aprire con Fogli di Google)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ge0e52e256f_1_72"/>
          <p:cNvSpPr txBox="1"/>
          <p:nvPr>
            <p:ph type="title"/>
          </p:nvPr>
        </p:nvSpPr>
        <p:spPr>
          <a:xfrm>
            <a:off x="367500" y="2687550"/>
            <a:ext cx="8409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QFD (House of Quality) 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65" name="Google Shape;165;ge0e52e256f_1_72"/>
          <p:cNvSpPr txBox="1"/>
          <p:nvPr/>
        </p:nvSpPr>
        <p:spPr>
          <a:xfrm>
            <a:off x="367500" y="3626875"/>
            <a:ext cx="710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it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alla QFD</a:t>
            </a:r>
            <a:r>
              <a:rPr lang="it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(aprire con Excel per visualizzare il grafico)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ge0e52e256f_1_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e1a227908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8438"/>
            <a:ext cx="8839198" cy="374663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e1a227908c_0_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0e52e256f_1_79"/>
          <p:cNvSpPr txBox="1"/>
          <p:nvPr>
            <p:ph type="title"/>
          </p:nvPr>
        </p:nvSpPr>
        <p:spPr>
          <a:xfrm>
            <a:off x="367500" y="204050"/>
            <a:ext cx="8409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Conclusioni Requirements Gathering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ge0e52e256f_1_79"/>
          <p:cNvSpPr txBox="1"/>
          <p:nvPr/>
        </p:nvSpPr>
        <p:spPr>
          <a:xfrm>
            <a:off x="367500" y="910347"/>
            <a:ext cx="84090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Grande importanza alla personalizzazione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(multiutenza, informazioni visualizzate, splitscreen)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Comandi fisici e modulari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(simil-joystick separabile dallo schermo)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Grandezza adeguata dello schermo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Visibilità display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(illuminazione, antiriflesso)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ed UI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(contrasto, grandezza, colori)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Posizionamento altamente regolabile in cabina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FOCUS: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adattarsi all’utente, fisicamente ed intuitivamente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ge0e52e256f_1_7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0e52e256f_1_147"/>
          <p:cNvSpPr txBox="1"/>
          <p:nvPr>
            <p:ph type="title"/>
          </p:nvPr>
        </p:nvSpPr>
        <p:spPr>
          <a:xfrm>
            <a:off x="423600" y="18007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 Alternative Designs </a:t>
            </a:r>
            <a:r>
              <a:rPr lang="it"/>
              <a:t>🎨</a:t>
            </a:r>
            <a:r>
              <a:rPr lang="it"/>
              <a:t> </a:t>
            </a:r>
            <a:endParaRPr/>
          </a:p>
        </p:txBody>
      </p:sp>
      <p:sp>
        <p:nvSpPr>
          <p:cNvPr id="185" name="Google Shape;185;ge0e52e256f_1_1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e52e256f_1_151"/>
          <p:cNvSpPr txBox="1"/>
          <p:nvPr>
            <p:ph type="ctrTitle"/>
          </p:nvPr>
        </p:nvSpPr>
        <p:spPr>
          <a:xfrm>
            <a:off x="2312350" y="100900"/>
            <a:ext cx="65517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it" sz="1400">
                <a:solidFill>
                  <a:srgbClr val="000000"/>
                </a:solidFill>
              </a:rPr>
              <a:t>Le interfacce di macchine agricole risultano non essere adattate a soddisfare le esigenze di </a:t>
            </a:r>
            <a:r>
              <a:rPr i="1" lang="it" sz="1400">
                <a:solidFill>
                  <a:srgbClr val="000000"/>
                </a:solidFill>
              </a:rPr>
              <a:t>personalizzazione</a:t>
            </a:r>
            <a:r>
              <a:rPr b="0" i="1" lang="it" sz="1400">
                <a:solidFill>
                  <a:srgbClr val="000000"/>
                </a:solidFill>
              </a:rPr>
              <a:t> degli utenti, abituati alla libertà di customizzazione data dall’utilizzo di smartphone e tablet. </a:t>
            </a:r>
            <a:endParaRPr b="0" i="1"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it" sz="1400">
                <a:solidFill>
                  <a:srgbClr val="000000"/>
                </a:solidFill>
              </a:rPr>
              <a:t>Il cuore del progetto è l’interfaccia utente </a:t>
            </a:r>
            <a:r>
              <a:rPr b="0" lang="it" sz="1400">
                <a:solidFill>
                  <a:schemeClr val="dk2"/>
                </a:solidFill>
              </a:rPr>
              <a:t>personalizzabile</a:t>
            </a:r>
            <a:r>
              <a:rPr b="0" lang="it" sz="1400">
                <a:solidFill>
                  <a:srgbClr val="000000"/>
                </a:solidFill>
              </a:rPr>
              <a:t> </a:t>
            </a:r>
            <a:r>
              <a:rPr lang="it" sz="1400">
                <a:solidFill>
                  <a:srgbClr val="000000"/>
                </a:solidFill>
              </a:rPr>
              <a:t>“AUI”</a:t>
            </a:r>
            <a:r>
              <a:rPr b="0" lang="it" sz="1400">
                <a:solidFill>
                  <a:srgbClr val="000000"/>
                </a:solidFill>
              </a:rPr>
              <a:t> (Adaptive User Interface) che permette ai diversi utenti di  impostare e raggiungere le main function nel modo a loro più congeniale attraverso la </a:t>
            </a:r>
            <a:r>
              <a:rPr lang="it" sz="1400">
                <a:solidFill>
                  <a:srgbClr val="000000"/>
                </a:solidFill>
              </a:rPr>
              <a:t>customizzazione</a:t>
            </a:r>
            <a:r>
              <a:rPr b="0" lang="it" sz="1400">
                <a:solidFill>
                  <a:schemeClr val="dk1"/>
                </a:solidFill>
              </a:rPr>
              <a:t> </a:t>
            </a:r>
            <a:r>
              <a:rPr b="0" lang="it" sz="1400">
                <a:solidFill>
                  <a:srgbClr val="000000"/>
                </a:solidFill>
              </a:rPr>
              <a:t>delle varie schermate della UI. </a:t>
            </a:r>
            <a:br>
              <a:rPr b="0" lang="it" sz="1400">
                <a:solidFill>
                  <a:srgbClr val="000000"/>
                </a:solidFill>
              </a:rPr>
            </a:br>
            <a:endParaRPr b="0"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it" sz="1400">
                <a:solidFill>
                  <a:srgbClr val="000000"/>
                </a:solidFill>
              </a:rPr>
              <a:t>Il sistema una volta identificato l’utente imposterà la homepage in base alla mansione che dovrà svolgere, regolerà l’aspetto cromatico delle schermate e assegnerà ai pulsanti fisici personalizzabili i comandi impostati precedentemente dall’utente. Per favorire il multitasking sarà implementato il frazionamento dello schermo in più finestre (</a:t>
            </a:r>
            <a:r>
              <a:rPr lang="it" sz="1400">
                <a:solidFill>
                  <a:srgbClr val="000000"/>
                </a:solidFill>
              </a:rPr>
              <a:t>split screen</a:t>
            </a:r>
            <a:r>
              <a:rPr b="0" lang="it" sz="1400">
                <a:solidFill>
                  <a:srgbClr val="000000"/>
                </a:solidFill>
              </a:rPr>
              <a:t>). Inol</a:t>
            </a:r>
            <a:r>
              <a:rPr b="0" lang="it" sz="1400">
                <a:solidFill>
                  <a:srgbClr val="000000"/>
                </a:solidFill>
              </a:rPr>
              <a:t>tre vi è anche la possibilità di personalizzare le icone presenti in alcune schermate.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it" sz="1400">
                <a:solidFill>
                  <a:srgbClr val="000000"/>
                </a:solidFill>
              </a:rPr>
              <a:t>Infine </a:t>
            </a:r>
            <a:r>
              <a:rPr lang="it" sz="1400">
                <a:solidFill>
                  <a:srgbClr val="000000"/>
                </a:solidFill>
              </a:rPr>
              <a:t>l’adattabilità</a:t>
            </a:r>
            <a:r>
              <a:rPr b="0" lang="it" sz="1400">
                <a:solidFill>
                  <a:srgbClr val="000000"/>
                </a:solidFill>
              </a:rPr>
              <a:t> si estende anche all’interfaccia fisica, il monitor sarà equipaggiato con braccio snodabile che ne permetterà la mobilità attraverso la regolazione dell’angolazione sui vari assi e la ghiera di navigazione, dotata di base magnetica, potrà essere spostata in diversi alloggi prestabiliti.</a:t>
            </a:r>
            <a:endParaRPr sz="5100">
              <a:solidFill>
                <a:srgbClr val="000000"/>
              </a:solidFill>
            </a:endParaRPr>
          </a:p>
        </p:txBody>
      </p:sp>
      <p:pic>
        <p:nvPicPr>
          <p:cNvPr id="191" name="Google Shape;191;ge0e52e256f_1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75" y="1272650"/>
            <a:ext cx="2042375" cy="21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e0e52e256f_1_151"/>
          <p:cNvSpPr txBox="1"/>
          <p:nvPr>
            <p:ph idx="1" type="subTitle"/>
          </p:nvPr>
        </p:nvSpPr>
        <p:spPr>
          <a:xfrm>
            <a:off x="119807" y="-461075"/>
            <a:ext cx="2148300" cy="124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CONCEPT</a:t>
            </a:r>
            <a:r>
              <a:rPr b="1" lang="it" sz="37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it" sz="3700"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3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ge0e52e256f_1_1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chemeClr val="dk2"/>
                </a:solidFill>
                <a:highlight>
                  <a:schemeClr val="lt1"/>
                </a:highlight>
              </a:rPr>
              <a:t>‹#›</a:t>
            </a:fld>
            <a:r>
              <a:rPr lang="it">
                <a:solidFill>
                  <a:schemeClr val="dk2"/>
                </a:solidFill>
                <a:highlight>
                  <a:schemeClr val="lt1"/>
                </a:highlight>
              </a:rPr>
              <a:t>/67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e0e52e256f_1_221"/>
          <p:cNvPicPr preferRelativeResize="0"/>
          <p:nvPr/>
        </p:nvPicPr>
        <p:blipFill rotWithShape="1">
          <a:blip r:embed="rId3">
            <a:alphaModFix/>
          </a:blip>
          <a:srcRect b="24811" l="25375" r="22603" t="35552"/>
          <a:stretch/>
        </p:blipFill>
        <p:spPr>
          <a:xfrm>
            <a:off x="530875" y="650600"/>
            <a:ext cx="2389800" cy="1820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id="199" name="Google Shape;199;ge0e52e256f_1_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22005" y="-201793"/>
            <a:ext cx="3842400" cy="5547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00" name="Google Shape;200;ge0e52e256f_1_221"/>
          <p:cNvSpPr txBox="1"/>
          <p:nvPr/>
        </p:nvSpPr>
        <p:spPr>
          <a:xfrm>
            <a:off x="374753" y="389742"/>
            <a:ext cx="28449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47"/>
              <a:buFont typeface="Raleway"/>
              <a:buNone/>
            </a:pPr>
            <a:r>
              <a:t/>
            </a:r>
            <a:endParaRPr/>
          </a:p>
        </p:txBody>
      </p:sp>
      <p:pic>
        <p:nvPicPr>
          <p:cNvPr id="201" name="Google Shape;201;ge0e52e256f_1_221"/>
          <p:cNvPicPr preferRelativeResize="0"/>
          <p:nvPr/>
        </p:nvPicPr>
        <p:blipFill rotWithShape="1">
          <a:blip r:embed="rId5">
            <a:alphaModFix/>
          </a:blip>
          <a:srcRect b="21893" l="16802" r="21606" t="31184"/>
          <a:stretch/>
        </p:blipFill>
        <p:spPr>
          <a:xfrm>
            <a:off x="530875" y="2672200"/>
            <a:ext cx="2389800" cy="1820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cxnSp>
        <p:nvCxnSpPr>
          <p:cNvPr id="202" name="Google Shape;202;ge0e52e256f_1_221"/>
          <p:cNvCxnSpPr/>
          <p:nvPr/>
        </p:nvCxnSpPr>
        <p:spPr>
          <a:xfrm>
            <a:off x="431325" y="4217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ge0e52e256f_1_221"/>
          <p:cNvCxnSpPr/>
          <p:nvPr/>
        </p:nvCxnSpPr>
        <p:spPr>
          <a:xfrm>
            <a:off x="431325" y="47651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ge0e52e256f_1_2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chemeClr val="dk2"/>
                </a:solidFill>
              </a:rPr>
              <a:t>‹#›</a:t>
            </a:fld>
            <a:r>
              <a:rPr lang="it">
                <a:solidFill>
                  <a:schemeClr val="dk2"/>
                </a:solidFill>
              </a:rPr>
              <a:t>/67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0e52e256f_1_302"/>
          <p:cNvSpPr txBox="1"/>
          <p:nvPr/>
        </p:nvSpPr>
        <p:spPr>
          <a:xfrm>
            <a:off x="374753" y="389742"/>
            <a:ext cx="28449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47"/>
              <a:buFont typeface="Raleway"/>
              <a:buNone/>
            </a:pPr>
            <a:r>
              <a:t/>
            </a:r>
            <a:endParaRPr/>
          </a:p>
        </p:txBody>
      </p:sp>
      <p:cxnSp>
        <p:nvCxnSpPr>
          <p:cNvPr id="210" name="Google Shape;210;ge0e52e256f_1_302"/>
          <p:cNvCxnSpPr>
            <a:stCxn id="211" idx="3"/>
          </p:cNvCxnSpPr>
          <p:nvPr/>
        </p:nvCxnSpPr>
        <p:spPr>
          <a:xfrm>
            <a:off x="3020200" y="406500"/>
            <a:ext cx="5702400" cy="1530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ge0e52e256f_1_302"/>
          <p:cNvCxnSpPr/>
          <p:nvPr/>
        </p:nvCxnSpPr>
        <p:spPr>
          <a:xfrm>
            <a:off x="431325" y="47651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ge0e52e256f_1_302"/>
          <p:cNvSpPr txBox="1"/>
          <p:nvPr>
            <p:ph type="title"/>
          </p:nvPr>
        </p:nvSpPr>
        <p:spPr>
          <a:xfrm>
            <a:off x="175300" y="86700"/>
            <a:ext cx="28449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dk1"/>
                </a:solidFill>
              </a:rPr>
              <a:t>Moodboard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13" name="Google Shape;213;ge0e52e256f_1_302"/>
          <p:cNvPicPr preferRelativeResize="0"/>
          <p:nvPr/>
        </p:nvPicPr>
        <p:blipFill rotWithShape="1">
          <a:blip r:embed="rId3">
            <a:alphaModFix/>
          </a:blip>
          <a:srcRect b="8798" l="2114" r="5558" t="10996"/>
          <a:stretch/>
        </p:blipFill>
        <p:spPr>
          <a:xfrm>
            <a:off x="1720812" y="612732"/>
            <a:ext cx="5702400" cy="3961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0e52e256f_1_30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chemeClr val="dk2"/>
                </a:solidFill>
              </a:rPr>
              <a:t>‹#›</a:t>
            </a:fld>
            <a:r>
              <a:rPr lang="it">
                <a:solidFill>
                  <a:schemeClr val="dk2"/>
                </a:solidFill>
              </a:rPr>
              <a:t>/67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df216c93f_0_7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problema🧐</a:t>
            </a:r>
            <a:endParaRPr/>
          </a:p>
        </p:txBody>
      </p:sp>
      <p:sp>
        <p:nvSpPr>
          <p:cNvPr id="80" name="Google Shape;80;gddf216c93f_0_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0e52e256f_2_352"/>
          <p:cNvSpPr txBox="1"/>
          <p:nvPr/>
        </p:nvSpPr>
        <p:spPr>
          <a:xfrm>
            <a:off x="374753" y="389742"/>
            <a:ext cx="28449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47"/>
              <a:buFont typeface="Raleway"/>
              <a:buNone/>
            </a:pPr>
            <a:r>
              <a:t/>
            </a:r>
            <a:endParaRPr/>
          </a:p>
        </p:txBody>
      </p:sp>
      <p:cxnSp>
        <p:nvCxnSpPr>
          <p:cNvPr id="220" name="Google Shape;220;ge0e52e256f_2_352"/>
          <p:cNvCxnSpPr/>
          <p:nvPr/>
        </p:nvCxnSpPr>
        <p:spPr>
          <a:xfrm>
            <a:off x="431325" y="4217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ge0e52e256f_2_352"/>
          <p:cNvCxnSpPr/>
          <p:nvPr/>
        </p:nvCxnSpPr>
        <p:spPr>
          <a:xfrm>
            <a:off x="431325" y="47651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ge0e52e256f_2_352"/>
          <p:cNvSpPr txBox="1"/>
          <p:nvPr/>
        </p:nvSpPr>
        <p:spPr>
          <a:xfrm>
            <a:off x="1865775" y="2270175"/>
            <a:ext cx="542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Monitor &amp; Ergonomics </a:t>
            </a: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📟👈</a:t>
            </a:r>
            <a:endParaRPr b="1" sz="3000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ge0e52e256f_2_3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chemeClr val="dk2"/>
                </a:solidFill>
              </a:rPr>
              <a:t>‹#›</a:t>
            </a:fld>
            <a:r>
              <a:rPr lang="it">
                <a:solidFill>
                  <a:schemeClr val="dk2"/>
                </a:solidFill>
              </a:rPr>
              <a:t>/67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0e52e256f_1_313"/>
          <p:cNvSpPr txBox="1"/>
          <p:nvPr>
            <p:ph type="title"/>
          </p:nvPr>
        </p:nvSpPr>
        <p:spPr>
          <a:xfrm>
            <a:off x="312000" y="-5950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 sz="2800">
                <a:solidFill>
                  <a:schemeClr val="dk1"/>
                </a:solidFill>
              </a:rPr>
              <a:t>Monitor Design e Specifiche (1)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29" name="Google Shape;229;ge0e52e256f_1_313"/>
          <p:cNvSpPr txBox="1"/>
          <p:nvPr/>
        </p:nvSpPr>
        <p:spPr>
          <a:xfrm>
            <a:off x="312000" y="410622"/>
            <a:ext cx="8409000" cy="6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Forma e comandi fisici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Dimensioni di 14 pollici</a:t>
            </a:r>
            <a:r>
              <a:rPr b="1" lang="it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rapporto 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16:9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(a</a:t>
            </a: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lungato, migliore utilizzo in split-screen)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Presenza comandi fisici di navigazione a ghiera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personalizzabili e retroilluminati (back , conferma)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hiera con base magnetica per spostarla in basi predisposte in cabina, collegamento a monitor tramite Bl</a:t>
            </a: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ue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oo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Orientamento e Handling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Barra laterale removibile in gomma per afferrare e spostare il monitor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Braccio automatizzato per la regolazione dello schermo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Possibilità di ruotare il monitor 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fino a 90° (verticalizzazione)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Possibilità di regolare 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 modo fine 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l’angolazione dello schermo sui vari assi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Posizione in alto a destra della cabina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ge0e52e256f_1_3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0e52e256f_1_318"/>
          <p:cNvSpPr txBox="1"/>
          <p:nvPr>
            <p:ph type="title"/>
          </p:nvPr>
        </p:nvSpPr>
        <p:spPr>
          <a:xfrm>
            <a:off x="337850" y="7065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Monitor Design e Specifiche (2)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ge0e52e256f_1_318"/>
          <p:cNvSpPr txBox="1"/>
          <p:nvPr/>
        </p:nvSpPr>
        <p:spPr>
          <a:xfrm>
            <a:off x="337850" y="710250"/>
            <a:ext cx="8592900" cy="5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Specifiche tecniche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Scocca del monitor in plastica dura (ABS, resistente agli urti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ed alle vibrazioni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Display OLED  Full HD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AutoNum type="arabicParenR"/>
            </a:pPr>
            <a:r>
              <a:rPr b="0" i="0" lang="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Alta visibilità  in controluce   3) 	Angoli di visione ampi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AutoNum type="arabicParenR"/>
            </a:pPr>
            <a:r>
              <a:rPr b="0" i="0" lang="it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Elevato contrasto		    4)	Comfort visivo notturno</a:t>
            </a:r>
            <a:endParaRPr b="0" i="0" sz="1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Vetro antigraffio (CORNING Gorilla Glass Victus)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con finitura opaca antiriflesso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Resistente a polvere ed acqua 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(certificato IP66/69K)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Touchscreen Resistivo 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(miglior uso con guanti)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Sensore di Luminosità 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ambientale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○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Sensore NFC 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 badge personale/telefono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per uso multi-utenza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ge0e52e256f_1_3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0e52e256f_1_323"/>
          <p:cNvSpPr txBox="1"/>
          <p:nvPr>
            <p:ph idx="4294967295" type="title"/>
          </p:nvPr>
        </p:nvSpPr>
        <p:spPr>
          <a:xfrm>
            <a:off x="222350" y="100300"/>
            <a:ext cx="8554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Scelta dimensioni comandi a ghiera ruotabile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ge0e52e256f_1_323"/>
          <p:cNvSpPr txBox="1"/>
          <p:nvPr/>
        </p:nvSpPr>
        <p:spPr>
          <a:xfrm>
            <a:off x="367450" y="681164"/>
            <a:ext cx="3175200" cy="59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Basandosi sulla tabella antropometrica per le misure delle mani, si è stabilito un 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diametro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per la ghiera di comando di 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5 cm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(inferiore al 5° percentile femminile della larghezza del palmo di mano), mentre la 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profondità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è di 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 cm</a:t>
            </a: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Specifiche: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Plastica ABS + alluminio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Gomma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Base magnetica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Google Shape;244;ge0e52e256f_1_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0925" y="788550"/>
            <a:ext cx="3298254" cy="409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e0e52e256f_1_3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t"/>
              <a:t>23/67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0e52e256f_1_329"/>
          <p:cNvSpPr txBox="1"/>
          <p:nvPr>
            <p:ph idx="4294967295" type="title"/>
          </p:nvPr>
        </p:nvSpPr>
        <p:spPr>
          <a:xfrm>
            <a:off x="222350" y="100300"/>
            <a:ext cx="8554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Braccio Mobile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 sz="1200">
                <a:solidFill>
                  <a:schemeClr val="dk1"/>
                </a:solidFill>
              </a:rPr>
              <a:t>Descrizione ad alto livello dell’idea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1" name="Google Shape;251;ge0e52e256f_1_329"/>
          <p:cNvSpPr txBox="1"/>
          <p:nvPr/>
        </p:nvSpPr>
        <p:spPr>
          <a:xfrm>
            <a:off x="430975" y="1046975"/>
            <a:ext cx="3175200" cy="3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Prescindendo dai dettagli tecnici di realizzazione, i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 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braccio mobile automatico  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pu</a:t>
            </a: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ò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essere spostato manualmente alla prima configurazione (utente nuovo) e la sua posizione può essere </a:t>
            </a:r>
            <a:r>
              <a:rPr b="1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salvata ed associata al suo profilo</a:t>
            </a:r>
            <a:r>
              <a:rPr b="0" i="0" lang="it" sz="16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 modo che possa adattarsi automaticamente per gli utilizzi successivi.</a:t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2" name="Google Shape;252;ge0e52e256f_1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3075" y="277175"/>
            <a:ext cx="4650561" cy="4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0e52e256f_1_3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0e52e256f_1_403"/>
          <p:cNvSpPr txBox="1"/>
          <p:nvPr>
            <p:ph idx="4294967295" type="title"/>
          </p:nvPr>
        </p:nvSpPr>
        <p:spPr>
          <a:xfrm>
            <a:off x="367500" y="10030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it" sz="2600">
                <a:solidFill>
                  <a:srgbClr val="F46524"/>
                </a:solidFill>
                <a:highlight>
                  <a:schemeClr val="lt1"/>
                </a:highlight>
              </a:rPr>
              <a:t>Approccio utilizzato per la valutazione ergonomica</a:t>
            </a:r>
            <a:endParaRPr sz="2600">
              <a:solidFill>
                <a:srgbClr val="F46524"/>
              </a:solidFill>
              <a:highlight>
                <a:schemeClr val="lt1"/>
              </a:highlight>
            </a:endParaRPr>
          </a:p>
        </p:txBody>
      </p:sp>
      <p:sp>
        <p:nvSpPr>
          <p:cNvPr id="259" name="Google Shape;259;ge0e52e256f_1_403"/>
          <p:cNvSpPr txBox="1"/>
          <p:nvPr/>
        </p:nvSpPr>
        <p:spPr>
          <a:xfrm>
            <a:off x="367500" y="828872"/>
            <a:ext cx="8409000" cy="6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b="1" i="0" lang="it" sz="1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Comfort &amp; Reachability</a:t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○"/>
            </a:pPr>
            <a:r>
              <a:rPr b="0" i="0" lang="it" sz="1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OWAS Posture Evaluation</a:t>
            </a:r>
            <a:endParaRPr b="0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○"/>
            </a:pPr>
            <a:r>
              <a:rPr b="0" i="0" lang="it" sz="1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Dreyfuss 3D </a:t>
            </a:r>
            <a:endParaRPr b="0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○"/>
            </a:pPr>
            <a:r>
              <a:rPr b="0" i="0" lang="it" sz="1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Lower Back Analysis</a:t>
            </a:r>
            <a:endParaRPr b="0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b="1" i="0" lang="it" sz="1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Visibility</a:t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○"/>
            </a:pPr>
            <a:r>
              <a:rPr b="0" i="0" lang="it" sz="1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 Cones + Eye View</a:t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Google Shape;260;ge0e52e256f_1_40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0e52e256f_1_408"/>
          <p:cNvSpPr txBox="1"/>
          <p:nvPr>
            <p:ph idx="4294967295" type="title"/>
          </p:nvPr>
        </p:nvSpPr>
        <p:spPr>
          <a:xfrm>
            <a:off x="367500" y="10030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Procedimento per le valutazioni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ge0e52e256f_1_408"/>
          <p:cNvSpPr txBox="1"/>
          <p:nvPr/>
        </p:nvSpPr>
        <p:spPr>
          <a:xfrm>
            <a:off x="367500" y="828872"/>
            <a:ext cx="84090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AutoNum type="arabicPeriod"/>
            </a:pP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Import\editing dei modelli della cabina del trattore, monitor e ghiera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AutoNum type="arabicPeriod"/>
            </a:pP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Posizionamento della persona simulata in posa di guida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AutoNum type="arabicPeriod"/>
            </a:pP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Inserimento del monitor nella posizione scelta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AutoNum type="arabicPeriod"/>
            </a:pP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Valutazione di reachability ed ergonomica del monitor 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IL TESTING prende in esame :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AutoNum type="arabicParenR"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50° percentile maschile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AutoNum type="arabicParenR"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95° percentile maschile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AutoNum type="arabicParenR"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5° percentile femminile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5.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Valutazione ergonomica dei comandi a ghiera 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6.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Valutazione dell’ handling del monitor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7.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Valutazione della visibilità del monitor e della strada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ge0e52e256f_1_40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0e52e256f_1_520"/>
          <p:cNvSpPr txBox="1"/>
          <p:nvPr/>
        </p:nvSpPr>
        <p:spPr>
          <a:xfrm>
            <a:off x="374753" y="389742"/>
            <a:ext cx="28449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47"/>
              <a:buFont typeface="Raleway"/>
              <a:buNone/>
            </a:pPr>
            <a:r>
              <a:t/>
            </a:r>
            <a:endParaRPr/>
          </a:p>
        </p:txBody>
      </p:sp>
      <p:cxnSp>
        <p:nvCxnSpPr>
          <p:cNvPr id="273" name="Google Shape;273;ge0e52e256f_1_520"/>
          <p:cNvCxnSpPr/>
          <p:nvPr/>
        </p:nvCxnSpPr>
        <p:spPr>
          <a:xfrm>
            <a:off x="431325" y="4217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ge0e52e256f_1_520"/>
          <p:cNvCxnSpPr/>
          <p:nvPr/>
        </p:nvCxnSpPr>
        <p:spPr>
          <a:xfrm>
            <a:off x="431325" y="47651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ge0e52e256f_1_520"/>
          <p:cNvSpPr txBox="1"/>
          <p:nvPr/>
        </p:nvSpPr>
        <p:spPr>
          <a:xfrm>
            <a:off x="1840725" y="2248500"/>
            <a:ext cx="547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b="1" lang="it" sz="30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Risultati delle simulazioni</a:t>
            </a: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🧪</a:t>
            </a:r>
            <a:endParaRPr b="1" sz="3000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ge0e52e256f_1_5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chemeClr val="dk2"/>
                </a:solidFill>
              </a:rPr>
              <a:t>‹#›</a:t>
            </a:fld>
            <a:r>
              <a:rPr lang="it">
                <a:solidFill>
                  <a:schemeClr val="dk2"/>
                </a:solidFill>
              </a:rPr>
              <a:t>/67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0e52e256f_1_418"/>
          <p:cNvSpPr txBox="1"/>
          <p:nvPr>
            <p:ph idx="4294967295" type="title"/>
          </p:nvPr>
        </p:nvSpPr>
        <p:spPr>
          <a:xfrm>
            <a:off x="534175" y="-158625"/>
            <a:ext cx="8196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9"/>
              <a:buNone/>
            </a:pPr>
            <a:r>
              <a:t/>
            </a:r>
            <a:endParaRPr>
              <a:solidFill>
                <a:srgbClr val="F4652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850"/>
              <a:buNone/>
            </a:pPr>
            <a:r>
              <a:rPr lang="it" sz="2872">
                <a:solidFill>
                  <a:srgbClr val="F46524"/>
                </a:solidFill>
              </a:rPr>
              <a:t>Monitor Comfort &amp; Ergonomics</a:t>
            </a:r>
            <a:endParaRPr sz="2872">
              <a:solidFill>
                <a:srgbClr val="F46524"/>
              </a:solidFill>
            </a:endParaRPr>
          </a:p>
        </p:txBody>
      </p:sp>
      <p:pic>
        <p:nvPicPr>
          <p:cNvPr id="282" name="Google Shape;282;ge0e52e256f_1_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525" y="646700"/>
            <a:ext cx="6072750" cy="43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e0e52e256f_1_4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0e52e256f_1_423"/>
          <p:cNvSpPr txBox="1"/>
          <p:nvPr>
            <p:ph idx="4294967295" type="title"/>
          </p:nvPr>
        </p:nvSpPr>
        <p:spPr>
          <a:xfrm>
            <a:off x="156425" y="0"/>
            <a:ext cx="87354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44">
                <a:solidFill>
                  <a:srgbClr val="F46524"/>
                </a:solidFill>
              </a:rPr>
              <a:t>Valutazione ergonomica e di raggiungibilità utilizzando il 5° percentile femminile (Database ANSUR)</a:t>
            </a:r>
            <a:endParaRPr sz="1544">
              <a:solidFill>
                <a:srgbClr val="F465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46524"/>
              </a:solidFill>
            </a:endParaRPr>
          </a:p>
        </p:txBody>
      </p:sp>
      <p:pic>
        <p:nvPicPr>
          <p:cNvPr id="289" name="Google Shape;289;ge0e52e256f_1_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63" y="644575"/>
            <a:ext cx="8335927" cy="438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e0e52e256f_1_423"/>
          <p:cNvSpPr txBox="1"/>
          <p:nvPr>
            <p:ph idx="12" type="sldNum"/>
          </p:nvPr>
        </p:nvSpPr>
        <p:spPr>
          <a:xfrm>
            <a:off x="85952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df216c93f_0_0"/>
          <p:cNvSpPr txBox="1"/>
          <p:nvPr>
            <p:ph type="title"/>
          </p:nvPr>
        </p:nvSpPr>
        <p:spPr>
          <a:xfrm>
            <a:off x="254850" y="111100"/>
            <a:ext cx="86343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400"/>
              <a:t>Design </a:t>
            </a:r>
            <a:r>
              <a:rPr lang="it" sz="3400" u="sng"/>
              <a:t>display fisico</a:t>
            </a:r>
            <a:r>
              <a:rPr lang="it" sz="3400">
                <a:solidFill>
                  <a:srgbClr val="FFFFFF"/>
                </a:solidFill>
              </a:rPr>
              <a:t> ed </a:t>
            </a:r>
            <a:r>
              <a:rPr lang="it" sz="3400" u="sng">
                <a:solidFill>
                  <a:srgbClr val="FFFFFF"/>
                </a:solidFill>
              </a:rPr>
              <a:t>UI monitor</a:t>
            </a:r>
            <a:r>
              <a:rPr lang="it" sz="3400">
                <a:solidFill>
                  <a:srgbClr val="FFFFFF"/>
                </a:solidFill>
              </a:rPr>
              <a:t> per </a:t>
            </a:r>
            <a:r>
              <a:rPr lang="it" sz="3400"/>
              <a:t>macchina agricola		</a:t>
            </a:r>
            <a:endParaRPr sz="3400"/>
          </a:p>
        </p:txBody>
      </p:sp>
      <p:sp>
        <p:nvSpPr>
          <p:cNvPr id="86" name="Google Shape;86;gddf216c93f_0_0"/>
          <p:cNvSpPr txBox="1"/>
          <p:nvPr>
            <p:ph idx="2" type="body"/>
          </p:nvPr>
        </p:nvSpPr>
        <p:spPr>
          <a:xfrm>
            <a:off x="4880200" y="1519325"/>
            <a:ext cx="3837000" cy="23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Obiettivo: </a:t>
            </a:r>
            <a:r>
              <a:rPr b="1" lang="it" sz="2200"/>
              <a:t>DESIGN FOR UX!</a:t>
            </a:r>
            <a:endParaRPr sz="2200"/>
          </a:p>
        </p:txBody>
      </p:sp>
      <p:pic>
        <p:nvPicPr>
          <p:cNvPr id="87" name="Google Shape;87;gddf216c93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26" y="1682475"/>
            <a:ext cx="3443923" cy="2833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gddf216c93f_0_0"/>
          <p:cNvCxnSpPr/>
          <p:nvPr/>
        </p:nvCxnSpPr>
        <p:spPr>
          <a:xfrm flipH="1">
            <a:off x="2853400" y="815250"/>
            <a:ext cx="1504500" cy="1230300"/>
          </a:xfrm>
          <a:prstGeom prst="bentConnector3">
            <a:avLst>
              <a:gd fmla="val 68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" name="Google Shape;89;gddf216c93f_0_0"/>
          <p:cNvCxnSpPr/>
          <p:nvPr/>
        </p:nvCxnSpPr>
        <p:spPr>
          <a:xfrm flipH="1">
            <a:off x="2623700" y="807850"/>
            <a:ext cx="4335600" cy="168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0" name="Google Shape;90;gddf216c93f_0_0"/>
          <p:cNvCxnSpPr/>
          <p:nvPr/>
        </p:nvCxnSpPr>
        <p:spPr>
          <a:xfrm>
            <a:off x="2616225" y="2497650"/>
            <a:ext cx="1945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1" name="Google Shape;91;gddf216c93f_0_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0e52e256f_1_429"/>
          <p:cNvSpPr txBox="1"/>
          <p:nvPr>
            <p:ph idx="4294967295" type="title"/>
          </p:nvPr>
        </p:nvSpPr>
        <p:spPr>
          <a:xfrm>
            <a:off x="622375" y="0"/>
            <a:ext cx="8867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44">
                <a:solidFill>
                  <a:srgbClr val="F46524"/>
                </a:solidFill>
              </a:rPr>
              <a:t>Valutazione ergonomica e di raggiungibilità utilizzando il 95° percentile maschile </a:t>
            </a:r>
            <a:endParaRPr sz="1544">
              <a:solidFill>
                <a:srgbClr val="F465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544">
                <a:solidFill>
                  <a:srgbClr val="F46524"/>
                </a:solidFill>
              </a:rPr>
              <a:t>(Database ANSUR)</a:t>
            </a:r>
            <a:endParaRPr>
              <a:solidFill>
                <a:srgbClr val="F46524"/>
              </a:solidFill>
            </a:endParaRPr>
          </a:p>
        </p:txBody>
      </p:sp>
      <p:pic>
        <p:nvPicPr>
          <p:cNvPr id="296" name="Google Shape;296;ge0e52e256f_1_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00" y="1035025"/>
            <a:ext cx="7795423" cy="39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e0e52e256f_1_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725" y="568225"/>
            <a:ext cx="2464251" cy="168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e0e52e256f_1_4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e0e52e256f_1_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575" y="725075"/>
            <a:ext cx="7812691" cy="40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e0e52e256f_1_435"/>
          <p:cNvSpPr txBox="1"/>
          <p:nvPr>
            <p:ph idx="4294967295" type="title"/>
          </p:nvPr>
        </p:nvSpPr>
        <p:spPr>
          <a:xfrm>
            <a:off x="367500" y="85475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 sz="2800">
                <a:solidFill>
                  <a:schemeClr val="dk1"/>
                </a:solidFill>
              </a:rPr>
              <a:t>Valutazione Ergonomica dei comandi a ghiera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05" name="Google Shape;305;ge0e52e256f_1_435"/>
          <p:cNvSpPr/>
          <p:nvPr/>
        </p:nvSpPr>
        <p:spPr>
          <a:xfrm>
            <a:off x="5882700" y="1090550"/>
            <a:ext cx="1173900" cy="265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0e52e256f_1_4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0e52e256f_1_441"/>
          <p:cNvSpPr txBox="1"/>
          <p:nvPr>
            <p:ph idx="4294967295" type="title"/>
          </p:nvPr>
        </p:nvSpPr>
        <p:spPr>
          <a:xfrm>
            <a:off x="473850" y="144400"/>
            <a:ext cx="8196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9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850"/>
              <a:buNone/>
            </a:pPr>
            <a:r>
              <a:rPr lang="it" sz="2872">
                <a:solidFill>
                  <a:schemeClr val="dk1"/>
                </a:solidFill>
              </a:rPr>
              <a:t>Visibility: View Cone + View Eye (1)</a:t>
            </a:r>
            <a:endParaRPr sz="2872">
              <a:solidFill>
                <a:schemeClr val="dk1"/>
              </a:solidFill>
            </a:endParaRPr>
          </a:p>
        </p:txBody>
      </p:sp>
      <p:pic>
        <p:nvPicPr>
          <p:cNvPr id="312" name="Google Shape;312;ge0e52e256f_1_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0633" y="1308675"/>
            <a:ext cx="4057843" cy="270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e0e52e256f_1_441"/>
          <p:cNvPicPr preferRelativeResize="0"/>
          <p:nvPr/>
        </p:nvPicPr>
        <p:blipFill rotWithShape="1">
          <a:blip r:embed="rId4">
            <a:alphaModFix/>
          </a:blip>
          <a:srcRect b="0" l="0" r="0" t="6147"/>
          <a:stretch/>
        </p:blipFill>
        <p:spPr>
          <a:xfrm>
            <a:off x="189500" y="1308675"/>
            <a:ext cx="4348725" cy="27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e0e52e256f_1_4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0e52e256f_1_447"/>
          <p:cNvSpPr txBox="1"/>
          <p:nvPr>
            <p:ph idx="4294967295" type="title"/>
          </p:nvPr>
        </p:nvSpPr>
        <p:spPr>
          <a:xfrm>
            <a:off x="473850" y="144400"/>
            <a:ext cx="8196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889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850"/>
              <a:buNone/>
            </a:pPr>
            <a:r>
              <a:rPr lang="it" sz="2872">
                <a:solidFill>
                  <a:schemeClr val="dk1"/>
                </a:solidFill>
              </a:rPr>
              <a:t>Visibility: View Cone + View Eye (2)</a:t>
            </a:r>
            <a:endParaRPr sz="2872">
              <a:solidFill>
                <a:schemeClr val="dk1"/>
              </a:solidFill>
            </a:endParaRPr>
          </a:p>
        </p:txBody>
      </p:sp>
      <p:pic>
        <p:nvPicPr>
          <p:cNvPr id="320" name="Google Shape;320;ge0e52e256f_1_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425" y="900100"/>
            <a:ext cx="5513161" cy="39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e0e52e256f_1_4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0e52e256f_1_452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Conclusioni Monitor &amp; Ergonomics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ge0e52e256f_1_452"/>
          <p:cNvSpPr txBox="1"/>
          <p:nvPr/>
        </p:nvSpPr>
        <p:spPr>
          <a:xfrm>
            <a:off x="367500" y="520021"/>
            <a:ext cx="8409000" cy="7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b="1" i="0" lang="it" sz="1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Comfort &amp; Reachability</a:t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Dalle analisi compiute </a:t>
            </a:r>
            <a:r>
              <a:rPr b="1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non risultano valori anomali</a:t>
            </a: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per gli score di OWAS, Lower Back Analysis e Comfort Analysis.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Eventuali valori “limite” si riferiscono solo a pose temporanee, di brevissima durata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 scarsa frequenza.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Tutte le metriche sono state valutate anche considerando l’utente appartenente al </a:t>
            </a:r>
            <a:r>
              <a:rPr b="1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5° percentile femminile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al  95° e</a:t>
            </a:r>
            <a:r>
              <a:rPr b="1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50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° percentile maschile (europeo).</a:t>
            </a:r>
            <a:endParaRPr b="1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b="1" i="0" lang="it" sz="1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Visibility</a:t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b="1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Il monitor è ben visibile </a:t>
            </a: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senza torsioni eccessive di busto/collo.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b="0" i="0" lang="it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posizione del monitor non compromette la visibilità alla guida.</a:t>
            </a:r>
            <a:endParaRPr b="0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ge0e52e256f_1_4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0e52e256f_2_36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 Prototyping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🥚+🔥=🍳 </a:t>
            </a:r>
            <a:endParaRPr/>
          </a:p>
        </p:txBody>
      </p:sp>
      <p:sp>
        <p:nvSpPr>
          <p:cNvPr id="334" name="Google Shape;334;ge0e52e256f_2_3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0e52e256f_1_527"/>
          <p:cNvSpPr txBox="1"/>
          <p:nvPr>
            <p:ph type="ctrTitle"/>
          </p:nvPr>
        </p:nvSpPr>
        <p:spPr>
          <a:xfrm>
            <a:off x="358775" y="860475"/>
            <a:ext cx="6331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500">
                <a:solidFill>
                  <a:schemeClr val="dk2"/>
                </a:solidFill>
              </a:rPr>
              <a:t>Low fidelity, horizontal prototype</a:t>
            </a:r>
            <a:r>
              <a:rPr b="0" lang="it" sz="1600">
                <a:solidFill>
                  <a:schemeClr val="dk2"/>
                </a:solidFill>
              </a:rPr>
              <a:t> </a:t>
            </a:r>
            <a:endParaRPr b="0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46524"/>
                </a:solidFill>
              </a:rPr>
              <a:t>Quale obiettivo ?</a:t>
            </a:r>
            <a:endParaRPr sz="2000">
              <a:solidFill>
                <a:srgbClr val="F46524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it" sz="1500">
                <a:solidFill>
                  <a:schemeClr val="dk2"/>
                </a:solidFill>
              </a:rPr>
              <a:t>Testare le interazioni in sequenza tra le schermate per verificarne comportamento. </a:t>
            </a:r>
            <a:endParaRPr b="0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500">
                <a:solidFill>
                  <a:schemeClr val="dk2"/>
                </a:solidFill>
              </a:rPr>
              <a:t>Dare una macro idea di come funziona il prodotto.</a:t>
            </a:r>
            <a:endParaRPr b="0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46524"/>
                </a:solidFill>
              </a:rPr>
              <a:t>Quale parte del progetto ?</a:t>
            </a:r>
            <a:endParaRPr sz="2300">
              <a:solidFill>
                <a:srgbClr val="F46524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it" sz="1600">
                <a:solidFill>
                  <a:schemeClr val="dk2"/>
                </a:solidFill>
              </a:rPr>
              <a:t>L’utilizzo e la navigazione della UI (tramite ghiera ed interfaccia grafica)</a:t>
            </a:r>
            <a:endParaRPr b="0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>
                <a:solidFill>
                  <a:srgbClr val="F46524"/>
                </a:solidFill>
              </a:rPr>
              <a:t>Quali tools ?</a:t>
            </a:r>
            <a:endParaRPr sz="1900">
              <a:solidFill>
                <a:srgbClr val="F46524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it" sz="1600">
                <a:solidFill>
                  <a:schemeClr val="dk2"/>
                </a:solidFill>
              </a:rPr>
              <a:t>Wireframe : Invision + Whimsical + Prezi</a:t>
            </a:r>
            <a:endParaRPr b="0" sz="16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600">
                <a:solidFill>
                  <a:schemeClr val="dk2"/>
                </a:solidFill>
              </a:rPr>
              <a:t>Storyboarding</a:t>
            </a:r>
            <a:endParaRPr b="0" sz="16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600">
                <a:solidFill>
                  <a:schemeClr val="dk2"/>
                </a:solidFill>
              </a:rPr>
              <a:t>Paper Prototype </a:t>
            </a:r>
            <a:endParaRPr b="0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solidFill>
                <a:schemeClr val="dk2"/>
              </a:solidFill>
            </a:endParaRPr>
          </a:p>
        </p:txBody>
      </p:sp>
      <p:sp>
        <p:nvSpPr>
          <p:cNvPr id="340" name="Google Shape;340;ge0e52e256f_1_527"/>
          <p:cNvSpPr txBox="1"/>
          <p:nvPr/>
        </p:nvSpPr>
        <p:spPr>
          <a:xfrm>
            <a:off x="238325" y="99325"/>
            <a:ext cx="3115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endParaRPr sz="2200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  Quale prototipo ?</a:t>
            </a:r>
            <a:r>
              <a:rPr lang="it" sz="20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1" name="Google Shape;341;ge0e52e256f_1_527"/>
          <p:cNvSpPr/>
          <p:nvPr/>
        </p:nvSpPr>
        <p:spPr>
          <a:xfrm>
            <a:off x="6150900" y="2542650"/>
            <a:ext cx="2042200" cy="1837500"/>
          </a:xfrm>
          <a:prstGeom prst="flowChartExtra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e0e52e256f_1_527"/>
          <p:cNvSpPr txBox="1"/>
          <p:nvPr/>
        </p:nvSpPr>
        <p:spPr>
          <a:xfrm>
            <a:off x="6788300" y="2236425"/>
            <a:ext cx="7674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SPEED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3" name="Google Shape;343;ge0e52e256f_1_527"/>
          <p:cNvSpPr txBox="1"/>
          <p:nvPr/>
        </p:nvSpPr>
        <p:spPr>
          <a:xfrm>
            <a:off x="5125100" y="4166750"/>
            <a:ext cx="1107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PRECISION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4" name="Google Shape;344;ge0e52e256f_1_527"/>
          <p:cNvSpPr txBox="1"/>
          <p:nvPr/>
        </p:nvSpPr>
        <p:spPr>
          <a:xfrm>
            <a:off x="8115675" y="4166750"/>
            <a:ext cx="828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DEPTH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5" name="Google Shape;345;ge0e52e256f_1_527"/>
          <p:cNvSpPr/>
          <p:nvPr/>
        </p:nvSpPr>
        <p:spPr>
          <a:xfrm>
            <a:off x="6804175" y="3440550"/>
            <a:ext cx="331800" cy="2757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ge0e52e256f_1_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000" y="541900"/>
            <a:ext cx="1347462" cy="7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e0e52e256f_1_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825" y="533075"/>
            <a:ext cx="1243125" cy="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e0e52e256f_1_5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773" y="99088"/>
            <a:ext cx="1607850" cy="16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e0e52e256f_1_5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rgbClr val="000000"/>
                </a:solidFill>
              </a:rPr>
              <a:t>‹#›</a:t>
            </a:fld>
            <a:r>
              <a:rPr lang="it">
                <a:solidFill>
                  <a:srgbClr val="000000"/>
                </a:solidFill>
              </a:rPr>
              <a:t>/67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0e52e256f_1_642"/>
          <p:cNvSpPr txBox="1"/>
          <p:nvPr/>
        </p:nvSpPr>
        <p:spPr>
          <a:xfrm>
            <a:off x="374753" y="389742"/>
            <a:ext cx="28449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47"/>
              <a:buFont typeface="Raleway"/>
              <a:buNone/>
            </a:pPr>
            <a:r>
              <a:t/>
            </a:r>
            <a:endParaRPr/>
          </a:p>
        </p:txBody>
      </p:sp>
      <p:cxnSp>
        <p:nvCxnSpPr>
          <p:cNvPr id="355" name="Google Shape;355;ge0e52e256f_1_642"/>
          <p:cNvCxnSpPr>
            <a:stCxn id="356" idx="3"/>
          </p:cNvCxnSpPr>
          <p:nvPr/>
        </p:nvCxnSpPr>
        <p:spPr>
          <a:xfrm>
            <a:off x="3020200" y="406500"/>
            <a:ext cx="5702400" cy="1530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ge0e52e256f_1_642"/>
          <p:cNvCxnSpPr/>
          <p:nvPr/>
        </p:nvCxnSpPr>
        <p:spPr>
          <a:xfrm>
            <a:off x="431325" y="47651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ge0e52e256f_1_642"/>
          <p:cNvSpPr txBox="1"/>
          <p:nvPr>
            <p:ph type="title"/>
          </p:nvPr>
        </p:nvSpPr>
        <p:spPr>
          <a:xfrm>
            <a:off x="175300" y="86700"/>
            <a:ext cx="28449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dk1"/>
                </a:solidFill>
              </a:rPr>
              <a:t>Storyboarding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58" name="Google Shape;358;ge0e52e256f_1_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27" y="769363"/>
            <a:ext cx="5080919" cy="38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e0e52e256f_1_6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chemeClr val="dk2"/>
                </a:solidFill>
              </a:rPr>
              <a:t>‹#›</a:t>
            </a:fld>
            <a:r>
              <a:rPr lang="it">
                <a:solidFill>
                  <a:schemeClr val="dk2"/>
                </a:solidFill>
              </a:rPr>
              <a:t>/67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e0e52e256f_1_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638" y="446687"/>
            <a:ext cx="7320673" cy="42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e0e52e256f_1_561"/>
          <p:cNvSpPr txBox="1"/>
          <p:nvPr/>
        </p:nvSpPr>
        <p:spPr>
          <a:xfrm>
            <a:off x="911675" y="4296625"/>
            <a:ext cx="73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https://prezi.com/p/edit/7neikjk31klp/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ge0e52e256f_1_561"/>
          <p:cNvSpPr txBox="1"/>
          <p:nvPr/>
        </p:nvSpPr>
        <p:spPr>
          <a:xfrm>
            <a:off x="314225" y="64950"/>
            <a:ext cx="304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Wireframe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7" name="Google Shape;367;ge0e52e256f_1_5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rgbClr val="000000"/>
                </a:solidFill>
              </a:rPr>
              <a:t>‹#›</a:t>
            </a:fld>
            <a:r>
              <a:rPr lang="it">
                <a:solidFill>
                  <a:srgbClr val="000000"/>
                </a:solidFill>
              </a:rPr>
              <a:t>/67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0e52e256f_1_567"/>
          <p:cNvSpPr txBox="1"/>
          <p:nvPr/>
        </p:nvSpPr>
        <p:spPr>
          <a:xfrm>
            <a:off x="293400" y="2571750"/>
            <a:ext cx="73035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Login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Ricezione notifica non urgente 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Ricezione notifica urgente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Accesso al menù veloce della rotella + accesso alla pagina di Remote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Accesso al menu + accesso alla pagina di Worked Area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Reset valore della Worked Area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Shortcut da menù per la regolazione dei remote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3" name="Google Shape;373;ge0e52e256f_1_567"/>
          <p:cNvSpPr txBox="1"/>
          <p:nvPr/>
        </p:nvSpPr>
        <p:spPr>
          <a:xfrm>
            <a:off x="917800" y="943300"/>
            <a:ext cx="66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ge0e52e256f_1_567"/>
          <p:cNvSpPr txBox="1"/>
          <p:nvPr>
            <p:ph type="ctrTitle"/>
          </p:nvPr>
        </p:nvSpPr>
        <p:spPr>
          <a:xfrm>
            <a:off x="293400" y="49425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</a:rPr>
              <a:t>Paper Prototype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5" name="Google Shape;375;ge0e52e256f_1_567"/>
          <p:cNvSpPr txBox="1"/>
          <p:nvPr/>
        </p:nvSpPr>
        <p:spPr>
          <a:xfrm>
            <a:off x="293400" y="943300"/>
            <a:ext cx="7138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Prototipo su carta che simula l’interazione con le varie interfacce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Utile per raccogliere dati qualitativi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Abbiamo definito una serie di task da far svolgere all’utente al fine di valutare come interagisce con l’interfaccia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ge0e52e256f_1_567"/>
          <p:cNvSpPr txBox="1"/>
          <p:nvPr/>
        </p:nvSpPr>
        <p:spPr>
          <a:xfrm>
            <a:off x="293400" y="2113000"/>
            <a:ext cx="220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ge0e52e256f_1_5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chemeClr val="dk2"/>
                </a:solidFill>
              </a:rPr>
              <a:t>‹#›</a:t>
            </a:fld>
            <a:r>
              <a:rPr lang="it">
                <a:solidFill>
                  <a:schemeClr val="dk2"/>
                </a:solidFill>
              </a:rPr>
              <a:t>/67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06f5fdf52_3_24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Procedimento seguito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gd06f5fdf52_3_24"/>
          <p:cNvSpPr txBox="1"/>
          <p:nvPr/>
        </p:nvSpPr>
        <p:spPr>
          <a:xfrm>
            <a:off x="367500" y="603771"/>
            <a:ext cx="8409000" cy="6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Come caratteristica del progetto, il design è stato impostato seguendo un approccio </a:t>
            </a:r>
            <a:r>
              <a:rPr b="1"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user-centred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ed utilizzando l’</a:t>
            </a:r>
            <a:r>
              <a:rPr b="1"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UX Design cycle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ovvero le seguenti 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4 fasi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iterativamente: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AutoNum type="arabicPeriod"/>
            </a:pP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Requirements Gathering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AutoNum type="arabicPeriod"/>
            </a:pP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Alternative Designs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AutoNum type="arabicPeriod"/>
            </a:pP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Prototyping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AutoNum type="arabicPeriod"/>
            </a:pP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gd06f5fdf52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725" y="1950575"/>
            <a:ext cx="2591675" cy="24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d06f5fdf52_3_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e0e52e256f_1_575" title="Paper Prototype Demo - Team Segnali di Fu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e0e52e256f_1_5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df216c93f_0_216"/>
          <p:cNvSpPr txBox="1"/>
          <p:nvPr/>
        </p:nvSpPr>
        <p:spPr>
          <a:xfrm>
            <a:off x="374753" y="389742"/>
            <a:ext cx="28449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47"/>
              <a:buFont typeface="Raleway"/>
              <a:buNone/>
            </a:pPr>
            <a:r>
              <a:t/>
            </a:r>
            <a:endParaRPr/>
          </a:p>
        </p:txBody>
      </p:sp>
      <p:cxnSp>
        <p:nvCxnSpPr>
          <p:cNvPr id="389" name="Google Shape;389;gddf216c93f_0_216"/>
          <p:cNvCxnSpPr/>
          <p:nvPr/>
        </p:nvCxnSpPr>
        <p:spPr>
          <a:xfrm>
            <a:off x="431325" y="4217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gddf216c93f_0_216"/>
          <p:cNvCxnSpPr/>
          <p:nvPr/>
        </p:nvCxnSpPr>
        <p:spPr>
          <a:xfrm>
            <a:off x="431325" y="4765125"/>
            <a:ext cx="8291100" cy="0"/>
          </a:xfrm>
          <a:prstGeom prst="straightConnector1">
            <a:avLst/>
          </a:prstGeom>
          <a:noFill/>
          <a:ln cap="flat" cmpd="sng" w="38100">
            <a:solidFill>
              <a:srgbClr val="F4652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gddf216c93f_0_216"/>
          <p:cNvSpPr txBox="1"/>
          <p:nvPr/>
        </p:nvSpPr>
        <p:spPr>
          <a:xfrm>
            <a:off x="2034150" y="2270175"/>
            <a:ext cx="50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Prototipo High Fidelity </a:t>
            </a: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✨</a:t>
            </a:r>
            <a:endParaRPr b="1" sz="3000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2" name="Google Shape;392;gddf216c93f_0_2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>
                <a:solidFill>
                  <a:srgbClr val="000000"/>
                </a:solidFill>
              </a:rPr>
              <a:t>‹#›</a:t>
            </a:fld>
            <a:r>
              <a:rPr lang="it">
                <a:solidFill>
                  <a:srgbClr val="000000"/>
                </a:solidFill>
              </a:rPr>
              <a:t>/67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0e52e256f_2_370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Prototipo in Adobe XD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" name="Google Shape;398;ge0e52e256f_2_370"/>
          <p:cNvSpPr txBox="1"/>
          <p:nvPr/>
        </p:nvSpPr>
        <p:spPr>
          <a:xfrm>
            <a:off x="367500" y="603771"/>
            <a:ext cx="8409000" cy="5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partire dal paper prototype, tramite XD, siamo andati a creare un prototipo 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interattivo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per poter testare l’interazione degli utenti e 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valutare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la User Experience con la nostra interfaccia grafica.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 la sua realizzazione abbiamo seguito le 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10 euristiche di Nielsen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 le linee guida di 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Google Material Design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(che fornisce regole per l'utilizzo di un sistema grid, fonts e palette colori).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er le icone non ISO, ci siamo affidati a quelle di Google Fonts, in quanto molto diffuse oggigiorno e per questo riconoscibili a colpo d’occhio da diverse tipologie di utenti. 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ge0e52e256f_2_37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ddf216c93f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472" y="640691"/>
            <a:ext cx="5965051" cy="38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ddf216c93f_0_223"/>
          <p:cNvSpPr txBox="1"/>
          <p:nvPr/>
        </p:nvSpPr>
        <p:spPr>
          <a:xfrm>
            <a:off x="2242950" y="0"/>
            <a:ext cx="465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Euristiche di Nielsen</a:t>
            </a:r>
            <a:endParaRPr/>
          </a:p>
        </p:txBody>
      </p:sp>
      <p:sp>
        <p:nvSpPr>
          <p:cNvPr id="406" name="Google Shape;406;gddf216c93f_0_2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e10addef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675" y="167475"/>
            <a:ext cx="1540831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e10addef4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75" y="167475"/>
            <a:ext cx="868900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e10addef4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6676" y="167475"/>
            <a:ext cx="1184318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e10addef4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900" y="167475"/>
            <a:ext cx="851764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e10addef4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1600" y="167463"/>
            <a:ext cx="1813900" cy="170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e10addef4b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2698" y="167475"/>
            <a:ext cx="868900" cy="102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e10addef4b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1750" y="1419025"/>
            <a:ext cx="1813902" cy="36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e10addef4b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9775" y="1482575"/>
            <a:ext cx="841978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e10addef4b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5826" y="4039250"/>
            <a:ext cx="809886" cy="9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e10addef4b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5826" y="2758837"/>
            <a:ext cx="809875" cy="99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e10addef4b_0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43049" y="1441297"/>
            <a:ext cx="888403" cy="103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e10addef4b_0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48078" y="1419036"/>
            <a:ext cx="1852246" cy="103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e10addef4b_0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82475" y="2217800"/>
            <a:ext cx="809875" cy="100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e10addef4b_0_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82475" y="3252950"/>
            <a:ext cx="2743026" cy="143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e10addef4b_0_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43050" y="2626562"/>
            <a:ext cx="892385" cy="10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e10addef4b_0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41251" y="2617166"/>
            <a:ext cx="1540825" cy="109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e10addef4b_0_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943051" y="3874175"/>
            <a:ext cx="892375" cy="10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e10addef4b_0_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835425" y="3883575"/>
            <a:ext cx="1114975" cy="10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e10addef4b_0_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0e52e256f_2_417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Design System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5" name="Google Shape;435;ge0e52e256f_2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2000"/>
            <a:ext cx="8839199" cy="355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e0e52e256f_2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87300"/>
            <a:ext cx="3423149" cy="16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e0e52e256f_2_4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0e52e256f_2_375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Alcune delle </a:t>
            </a:r>
            <a:r>
              <a:rPr lang="it">
                <a:solidFill>
                  <a:schemeClr val="dk1"/>
                </a:solidFill>
              </a:rPr>
              <a:t>Icone Google utilizzate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ge0e52e256f_2_375"/>
          <p:cNvSpPr txBox="1"/>
          <p:nvPr/>
        </p:nvSpPr>
        <p:spPr>
          <a:xfrm>
            <a:off x="367500" y="857851"/>
            <a:ext cx="84090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4" name="Google Shape;444;ge0e52e256f_2_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75" y="857846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e0e52e256f_2_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300" y="810221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e0e52e256f_2_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8838" y="750496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e0e52e256f_2_3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8375" y="857846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e0e52e256f_2_375"/>
          <p:cNvSpPr txBox="1"/>
          <p:nvPr/>
        </p:nvSpPr>
        <p:spPr>
          <a:xfrm>
            <a:off x="1284375" y="943500"/>
            <a:ext cx="7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Home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9" name="Google Shape;449;ge0e52e256f_2_3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4100" y="2420171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e0e52e256f_2_3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175" y="1590696"/>
            <a:ext cx="5715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e0e52e256f_2_3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8375" y="1562096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e0e52e256f_2_3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7175" y="2420183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e0e52e256f_2_3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81513" y="2448755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e0e52e256f_2_3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38588" y="3371316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e0e52e256f_2_3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09750" y="3371314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e0e52e256f_2_3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55531" y="3251624"/>
            <a:ext cx="297188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e0e52e256f_2_3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0988" y="3306803"/>
            <a:ext cx="523875" cy="52922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e0e52e256f_2_375"/>
          <p:cNvSpPr txBox="1"/>
          <p:nvPr/>
        </p:nvSpPr>
        <p:spPr>
          <a:xfrm>
            <a:off x="3132975" y="943500"/>
            <a:ext cx="7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Menù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ge0e52e256f_2_375"/>
          <p:cNvSpPr txBox="1"/>
          <p:nvPr/>
        </p:nvSpPr>
        <p:spPr>
          <a:xfrm>
            <a:off x="5076975" y="943500"/>
            <a:ext cx="9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Notifica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0" name="Google Shape;460;ge0e52e256f_2_37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76738" y="1585933"/>
            <a:ext cx="5238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e0e52e256f_2_37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71725" y="160973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e0e52e256f_2_375"/>
          <p:cNvSpPr txBox="1"/>
          <p:nvPr/>
        </p:nvSpPr>
        <p:spPr>
          <a:xfrm>
            <a:off x="6821050" y="943500"/>
            <a:ext cx="16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Split screen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3" name="Google Shape;463;ge0e52e256f_2_375"/>
          <p:cNvSpPr txBox="1"/>
          <p:nvPr/>
        </p:nvSpPr>
        <p:spPr>
          <a:xfrm>
            <a:off x="1304925" y="1583300"/>
            <a:ext cx="99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Notifica urgente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4" name="Google Shape;464;ge0e52e256f_2_375"/>
          <p:cNvSpPr txBox="1"/>
          <p:nvPr/>
        </p:nvSpPr>
        <p:spPr>
          <a:xfrm>
            <a:off x="3098000" y="1540300"/>
            <a:ext cx="160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Notifica mediamente urgente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5" name="Google Shape;465;ge0e52e256f_2_375"/>
          <p:cNvSpPr txBox="1"/>
          <p:nvPr/>
        </p:nvSpPr>
        <p:spPr>
          <a:xfrm>
            <a:off x="5076975" y="1583300"/>
            <a:ext cx="12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Notifica non urgente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6" name="Google Shape;466;ge0e52e256f_2_375"/>
          <p:cNvSpPr txBox="1"/>
          <p:nvPr/>
        </p:nvSpPr>
        <p:spPr>
          <a:xfrm>
            <a:off x="6821050" y="1691000"/>
            <a:ext cx="13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Videocamera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7" name="Google Shape;467;ge0e52e256f_2_375"/>
          <p:cNvSpPr txBox="1"/>
          <p:nvPr/>
        </p:nvSpPr>
        <p:spPr>
          <a:xfrm>
            <a:off x="1284375" y="2505825"/>
            <a:ext cx="9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Telefono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8" name="Google Shape;468;ge0e52e256f_2_37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18375" y="4122398"/>
            <a:ext cx="571500" cy="58366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e0e52e256f_2_375"/>
          <p:cNvSpPr txBox="1"/>
          <p:nvPr/>
        </p:nvSpPr>
        <p:spPr>
          <a:xfrm>
            <a:off x="3098000" y="2398113"/>
            <a:ext cx="12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Tasto indietro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0" name="Google Shape;470;ge0e52e256f_2_375"/>
          <p:cNvSpPr txBox="1"/>
          <p:nvPr/>
        </p:nvSpPr>
        <p:spPr>
          <a:xfrm>
            <a:off x="5076975" y="2505825"/>
            <a:ext cx="8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Logout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1" name="Google Shape;471;ge0e52e256f_2_375"/>
          <p:cNvSpPr txBox="1"/>
          <p:nvPr/>
        </p:nvSpPr>
        <p:spPr>
          <a:xfrm>
            <a:off x="1156700" y="3320200"/>
            <a:ext cx="12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Impostazioni rotella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2" name="Google Shape;472;ge0e52e256f_2_375"/>
          <p:cNvSpPr txBox="1"/>
          <p:nvPr/>
        </p:nvSpPr>
        <p:spPr>
          <a:xfrm>
            <a:off x="6821050" y="4106425"/>
            <a:ext cx="111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Cancella notifica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Google Shape;473;ge0e52e256f_2_375"/>
          <p:cNvSpPr txBox="1"/>
          <p:nvPr/>
        </p:nvSpPr>
        <p:spPr>
          <a:xfrm>
            <a:off x="2992975" y="3398325"/>
            <a:ext cx="9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ge0e52e256f_2_375"/>
          <p:cNvSpPr txBox="1"/>
          <p:nvPr/>
        </p:nvSpPr>
        <p:spPr>
          <a:xfrm>
            <a:off x="5030550" y="3368175"/>
            <a:ext cx="11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Oscura pin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ge0e52e256f_2_375"/>
          <p:cNvSpPr txBox="1"/>
          <p:nvPr/>
        </p:nvSpPr>
        <p:spPr>
          <a:xfrm>
            <a:off x="6919500" y="3320200"/>
            <a:ext cx="11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Help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6" name="Google Shape;476;ge0e52e256f_2_375"/>
          <p:cNvSpPr txBox="1"/>
          <p:nvPr/>
        </p:nvSpPr>
        <p:spPr>
          <a:xfrm>
            <a:off x="3132975" y="3320200"/>
            <a:ext cx="10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Mostra pin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7" name="Google Shape;477;ge0e52e256f_2_37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57175" y="4151142"/>
            <a:ext cx="571500" cy="60031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e0e52e256f_2_375"/>
          <p:cNvSpPr txBox="1"/>
          <p:nvPr/>
        </p:nvSpPr>
        <p:spPr>
          <a:xfrm>
            <a:off x="1284375" y="4264325"/>
            <a:ext cx="12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Badge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9" name="Google Shape;479;ge0e52e256f_2_37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24100" y="4151166"/>
            <a:ext cx="571500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e0e52e256f_2_375"/>
          <p:cNvSpPr txBox="1"/>
          <p:nvPr/>
        </p:nvSpPr>
        <p:spPr>
          <a:xfrm>
            <a:off x="3208850" y="4264325"/>
            <a:ext cx="10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Utente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1" name="Google Shape;481;ge0e52e256f_2_375"/>
          <p:cNvPicPr preferRelativeResize="0"/>
          <p:nvPr/>
        </p:nvPicPr>
        <p:blipFill rotWithShape="1">
          <a:blip r:embed="rId21">
            <a:alphaModFix/>
          </a:blip>
          <a:srcRect b="19228" l="34145" r="25726" t="34703"/>
          <a:stretch/>
        </p:blipFill>
        <p:spPr>
          <a:xfrm>
            <a:off x="4350300" y="4179750"/>
            <a:ext cx="443387" cy="4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e0e52e256f_2_375"/>
          <p:cNvSpPr txBox="1"/>
          <p:nvPr/>
        </p:nvSpPr>
        <p:spPr>
          <a:xfrm>
            <a:off x="5080200" y="4264325"/>
            <a:ext cx="110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Home settings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3" name="Google Shape;483;ge0e52e256f_2_37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218375" y="2507848"/>
            <a:ext cx="571500" cy="43483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e0e52e256f_2_375"/>
          <p:cNvSpPr txBox="1"/>
          <p:nvPr/>
        </p:nvSpPr>
        <p:spPr>
          <a:xfrm>
            <a:off x="6897250" y="2529200"/>
            <a:ext cx="13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Fatto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5" name="Google Shape;485;ge0e52e256f_2_3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>
                <a:solidFill>
                  <a:srgbClr val="000000"/>
                </a:solidFill>
              </a:rPr>
              <a:t>/67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e0e52e256f_2_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50" y="663750"/>
            <a:ext cx="3397650" cy="32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e0e52e256f_2_4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750" y="663750"/>
            <a:ext cx="3421873" cy="325667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e0e52e256f_2_422"/>
          <p:cNvSpPr txBox="1"/>
          <p:nvPr/>
        </p:nvSpPr>
        <p:spPr>
          <a:xfrm>
            <a:off x="886800" y="295600"/>
            <a:ext cx="23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ge0e52e256f_2_422"/>
          <p:cNvSpPr txBox="1"/>
          <p:nvPr>
            <p:ph idx="4294967295" type="title"/>
          </p:nvPr>
        </p:nvSpPr>
        <p:spPr>
          <a:xfrm>
            <a:off x="686125" y="130325"/>
            <a:ext cx="33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 sz="1600">
                <a:solidFill>
                  <a:schemeClr val="dk1"/>
                </a:solidFill>
              </a:rPr>
              <a:t>Test contrasto tema chiaro 🌞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94" name="Google Shape;494;ge0e52e256f_2_422"/>
          <p:cNvSpPr txBox="1"/>
          <p:nvPr>
            <p:ph idx="4294967295" type="title"/>
          </p:nvPr>
        </p:nvSpPr>
        <p:spPr>
          <a:xfrm>
            <a:off x="4603575" y="130325"/>
            <a:ext cx="30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 sz="1600">
                <a:solidFill>
                  <a:schemeClr val="dk1"/>
                </a:solidFill>
              </a:rPr>
              <a:t>Test contrasto tema scuro 🌙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95" name="Google Shape;495;ge0e52e256f_2_422"/>
          <p:cNvSpPr txBox="1"/>
          <p:nvPr/>
        </p:nvSpPr>
        <p:spPr>
          <a:xfrm>
            <a:off x="802925" y="4165200"/>
            <a:ext cx="729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E’ stato effettuato un test per il contrasto tra il colore delle scritte utilizzate nell’interfaccia ed il rispettivo colore di sfondo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ge0e52e256f_2_4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e1a227908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05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e1a227908c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63821"/>
            <a:ext cx="2644944" cy="162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e1a227908c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144" y="3363821"/>
            <a:ext cx="2663731" cy="162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e1a227908c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0124" y="3363821"/>
            <a:ext cx="2661485" cy="162728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e1a227908c_0_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0e52e256f_2_431"/>
          <p:cNvSpPr txBox="1"/>
          <p:nvPr/>
        </p:nvSpPr>
        <p:spPr>
          <a:xfrm>
            <a:off x="441625" y="1018797"/>
            <a:ext cx="84090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it" sz="23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al prototipo</a:t>
            </a:r>
            <a:r>
              <a:rPr b="1" lang="it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NOTA: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(Per una visualizzazione corretta si consiglia di mettere la pagina a tutto schermo con F11, per evitare possibili bug di adobe XD)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1" name="Google Shape;511;ge0e52e256f_2_4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0e52e256f_2_0"/>
          <p:cNvSpPr txBox="1"/>
          <p:nvPr>
            <p:ph type="title"/>
          </p:nvPr>
        </p:nvSpPr>
        <p:spPr>
          <a:xfrm>
            <a:off x="423600" y="18007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022"/>
              <a:t>1. </a:t>
            </a:r>
            <a:r>
              <a:rPr lang="it" sz="5022"/>
              <a:t>Requirements Gathering🕵️‍♂️</a:t>
            </a:r>
            <a:endParaRPr sz="5022"/>
          </a:p>
        </p:txBody>
      </p:sp>
      <p:sp>
        <p:nvSpPr>
          <p:cNvPr id="105" name="Google Shape;105;ge0e52e256f_2_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0e52e256f_2_50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4. Evaluation </a:t>
            </a:r>
            <a:r>
              <a:rPr lang="it"/>
              <a:t>👩‍🔬📝</a:t>
            </a:r>
            <a:endParaRPr/>
          </a:p>
        </p:txBody>
      </p:sp>
      <p:sp>
        <p:nvSpPr>
          <p:cNvPr id="517" name="Google Shape;517;ge0e52e256f_2_50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0e52e256f_1_661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Struttura della fase di test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ge0e52e256f_1_661"/>
          <p:cNvSpPr txBox="1"/>
          <p:nvPr/>
        </p:nvSpPr>
        <p:spPr>
          <a:xfrm>
            <a:off x="367500" y="603771"/>
            <a:ext cx="84090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 test sono stati effettuati per valutare l’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efficienza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l’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efficacia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 la 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soddisfazione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degli utenti.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 fine di ottenere risultati significativi abbiamo seguito le seguenti 5 fasi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4" name="Google Shape;524;ge0e52e256f_1_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33" y="1908752"/>
            <a:ext cx="7733124" cy="18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e0e52e256f_1_6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0e52e256f_1_667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Planning &amp; Recruiting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ge0e52e256f_1_667"/>
          <p:cNvSpPr txBox="1"/>
          <p:nvPr/>
        </p:nvSpPr>
        <p:spPr>
          <a:xfrm>
            <a:off x="367500" y="603774"/>
            <a:ext cx="8409000" cy="5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 prima cosa abbiamo preparato le 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istruzioni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da dare all’utente e stabilito il 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numero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 l’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ordine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dei task da completare.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 secondo luogo abbiamo preparato un </a:t>
            </a:r>
            <a:r>
              <a:rPr lang="it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modulo preliminare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al test da far compilare agli utenti scelti.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 la fase di Recruiting abbiamo deciso di intervistare solamente 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5 persone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 quanto è un numero sufficiente per ottenere buoni risultati per un quick check-up.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durata del test è di circa 20-30 minuti ed abbiamo optato per un </a:t>
            </a:r>
            <a:r>
              <a:rPr b="1"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test per task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2" name="Google Shape;532;ge0e52e256f_1_6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0e52e256f_1_672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Test Execution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8" name="Google Shape;538;ge0e52e256f_1_672"/>
          <p:cNvSpPr txBox="1"/>
          <p:nvPr/>
        </p:nvSpPr>
        <p:spPr>
          <a:xfrm>
            <a:off x="346350" y="524700"/>
            <a:ext cx="86631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Fase preliminare di 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briefing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con gli utenti in cui: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è stato introdotto il contesto d’uso  e le finalità del test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è stato fatto compilato il modulo preliminare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sono stati forniti istruzioni e task da svolgere in formato scritto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è stato richiesto il consenso per la registrazione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Durante il test è stato chiesto agli utenti di pensare il più possibile a 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voce alta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e in 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autonomia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, riducendo le interazioni tra utente e osservatore, contemporaneamente sono stati raccolti i risultati per ogni task e per il test in generale, seguendo lo schema qui riportato.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Infine è stato fatto compilare un </a:t>
            </a:r>
            <a:r>
              <a:rPr lang="it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modulo finale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per raccogliere impressioni e pareri.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539" name="Google Shape;539;ge0e52e256f_1_672"/>
          <p:cNvGraphicFramePr/>
          <p:nvPr/>
        </p:nvGraphicFramePr>
        <p:xfrm>
          <a:off x="1058400" y="284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{2D087B5A-B943-4A82-994E-D130624F3A7B}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Richiesta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Risultato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Numero richieste assistenza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Numero di errori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Tempo per la conclusione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0" name="Google Shape;540;ge0e52e256f_1_6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0e52e256f_1_678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Analysis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ge0e52e256f_1_678"/>
          <p:cNvSpPr txBox="1"/>
          <p:nvPr/>
        </p:nvSpPr>
        <p:spPr>
          <a:xfrm>
            <a:off x="367500" y="60377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7" name="Google Shape;547;ge0e52e256f_1_678"/>
          <p:cNvSpPr txBox="1"/>
          <p:nvPr/>
        </p:nvSpPr>
        <p:spPr>
          <a:xfrm>
            <a:off x="480350" y="827700"/>
            <a:ext cx="82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Come misura finale abbiamo calcolato il 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success rate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come media pesata dei successi e successi parziali, mentre dalle interviste finali abbiamo stilato una lista di problematiche riscontrate.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548" name="Google Shape;548;ge0e52e256f_1_678"/>
          <p:cNvGraphicFramePr/>
          <p:nvPr/>
        </p:nvGraphicFramePr>
        <p:xfrm>
          <a:off x="911875" y="174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{2D087B5A-B943-4A82-994E-D130624F3A7B}</a:tableStyleId>
              </a:tblPr>
              <a:tblGrid>
                <a:gridCol w="1669525"/>
                <a:gridCol w="1669525"/>
              </a:tblGrid>
              <a:tr h="57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Tipologia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Punteggio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57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Successi (S)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79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Successi Parziali (SP)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79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Fallimenti (F)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9" name="Google Shape;549;ge0e52e256f_1_678"/>
          <p:cNvSpPr txBox="1"/>
          <p:nvPr/>
        </p:nvSpPr>
        <p:spPr>
          <a:xfrm>
            <a:off x="5113950" y="2468300"/>
            <a:ext cx="30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Success Rate = (S + SP)/N° task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ge0e52e256f_1_6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0e52e256f_1_686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Analysis - 1^ serie di test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ge0e52e256f_1_686"/>
          <p:cNvSpPr txBox="1"/>
          <p:nvPr/>
        </p:nvSpPr>
        <p:spPr>
          <a:xfrm>
            <a:off x="367500" y="60377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7" name="Google Shape;557;ge0e52e256f_1_686"/>
          <p:cNvSpPr txBox="1"/>
          <p:nvPr/>
        </p:nvSpPr>
        <p:spPr>
          <a:xfrm>
            <a:off x="480350" y="603775"/>
            <a:ext cx="7413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1: Login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2: Registrazione nuovo utente e login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3: Accesso menù e accesso remotes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4: Accesso menù veloce e accesso worked area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5: Accesso menù veloce e modifica icone di questo menù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6: Login utilizzando le credenziali e gestione notifiche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558" name="Google Shape;558;ge0e52e256f_1_686"/>
          <p:cNvGraphicFramePr/>
          <p:nvPr/>
        </p:nvGraphicFramePr>
        <p:xfrm>
          <a:off x="567325" y="218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{2D087B5A-B943-4A82-994E-D130624F3A7B}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Task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59" name="Google Shape;559;ge0e52e256f_1_686"/>
          <p:cNvSpPr txBox="1"/>
          <p:nvPr/>
        </p:nvSpPr>
        <p:spPr>
          <a:xfrm>
            <a:off x="2779950" y="4657525"/>
            <a:ext cx="35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aleway"/>
                <a:ea typeface="Raleway"/>
                <a:cs typeface="Raleway"/>
                <a:sym typeface="Raleway"/>
              </a:rPr>
              <a:t>Success Rate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= (19 + 6*0.5)/30 = 0.7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0" name="Google Shape;560;ge0e52e256f_1_68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0e52e256f_1_694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Reporting </a:t>
            </a:r>
            <a:r>
              <a:rPr lang="it">
                <a:solidFill>
                  <a:schemeClr val="dk1"/>
                </a:solidFill>
              </a:rPr>
              <a:t>- 1^ serie di test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6" name="Google Shape;566;ge0e52e256f_1_694"/>
          <p:cNvSpPr txBox="1"/>
          <p:nvPr/>
        </p:nvSpPr>
        <p:spPr>
          <a:xfrm>
            <a:off x="367500" y="60377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ge0e52e256f_1_694"/>
          <p:cNvSpPr txBox="1"/>
          <p:nvPr/>
        </p:nvSpPr>
        <p:spPr>
          <a:xfrm>
            <a:off x="452450" y="827700"/>
            <a:ext cx="795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Gli utenti che hanno partecipato al nostro test sono tutti utenti 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non esperti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in quanto non ci è stato possibile utilizzare altre tipologie di utenti.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Qui di seguito  presentiamo alcuni dati riassuntivi e descrittivi dei nostri utenti.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8" name="Google Shape;568;ge0e52e256f_1_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725" y="1847100"/>
            <a:ext cx="1351975" cy="19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e0e52e256f_1_694"/>
          <p:cNvPicPr preferRelativeResize="0"/>
          <p:nvPr/>
        </p:nvPicPr>
        <p:blipFill rotWithShape="1">
          <a:blip r:embed="rId4">
            <a:alphaModFix/>
          </a:blip>
          <a:srcRect b="0" l="1798" r="72943" t="0"/>
          <a:stretch/>
        </p:blipFill>
        <p:spPr>
          <a:xfrm>
            <a:off x="4365275" y="1721475"/>
            <a:ext cx="1403919" cy="20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e0e52e256f_1_69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co delle risposte di Moduli. Titolo della domanda: Conoscenze generali interfacce grafiche (smartphone, tablet, ecc.). Numero di risposte: 4 risposte." id="575" name="Google Shape;575;ge0e52e256f_1_702"/>
          <p:cNvPicPr preferRelativeResize="0"/>
          <p:nvPr/>
        </p:nvPicPr>
        <p:blipFill rotWithShape="1">
          <a:blip r:embed="rId3">
            <a:alphaModFix/>
          </a:blip>
          <a:srcRect b="0" l="0" r="27124" t="0"/>
          <a:stretch/>
        </p:blipFill>
        <p:spPr>
          <a:xfrm>
            <a:off x="715500" y="187025"/>
            <a:ext cx="3862726" cy="223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delle risposte di Moduli. Titolo della domanda: Conoscenze pregresse utilizzo interfacce industriali (grafiche). Numero di risposte: 4 risposte." id="576" name="Google Shape;576;ge0e52e256f_1_702"/>
          <p:cNvPicPr preferRelativeResize="0"/>
          <p:nvPr/>
        </p:nvPicPr>
        <p:blipFill rotWithShape="1">
          <a:blip r:embed="rId4">
            <a:alphaModFix/>
          </a:blip>
          <a:srcRect b="0" l="0" r="27113" t="0"/>
          <a:stretch/>
        </p:blipFill>
        <p:spPr>
          <a:xfrm>
            <a:off x="4678300" y="231175"/>
            <a:ext cx="3710326" cy="2142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delle risposte di Moduli. Titolo della domanda: Hai già utilizzato monitor di mezzi agricoli?. Numero di risposte: 4 risposte." id="577" name="Google Shape;577;ge0e52e256f_1_702"/>
          <p:cNvPicPr preferRelativeResize="0"/>
          <p:nvPr/>
        </p:nvPicPr>
        <p:blipFill rotWithShape="1">
          <a:blip r:embed="rId5">
            <a:alphaModFix/>
          </a:blip>
          <a:srcRect b="0" l="0" r="20012" t="0"/>
          <a:stretch/>
        </p:blipFill>
        <p:spPr>
          <a:xfrm>
            <a:off x="2271138" y="2571750"/>
            <a:ext cx="4601724" cy="24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e0e52e256f_1_70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0e52e256f_1_708"/>
          <p:cNvSpPr txBox="1"/>
          <p:nvPr/>
        </p:nvSpPr>
        <p:spPr>
          <a:xfrm>
            <a:off x="367500" y="60377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4" name="Google Shape;584;ge0e52e256f_1_708"/>
          <p:cNvSpPr txBox="1"/>
          <p:nvPr/>
        </p:nvSpPr>
        <p:spPr>
          <a:xfrm>
            <a:off x="445475" y="276350"/>
            <a:ext cx="7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Qui di seguito invece presentiamo i dati risultanti dal questionario post-test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5" name="Google Shape;585;ge0e52e256f_1_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5" y="729375"/>
            <a:ext cx="4404900" cy="19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e0e52e256f_1_708"/>
          <p:cNvSpPr txBox="1"/>
          <p:nvPr/>
        </p:nvSpPr>
        <p:spPr>
          <a:xfrm>
            <a:off x="3370850" y="729375"/>
            <a:ext cx="14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1 - molto difficile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5- molto semplice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7" name="Google Shape;587;ge0e52e256f_1_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75" y="2796675"/>
            <a:ext cx="3490625" cy="1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e0e52e256f_1_7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197" y="729376"/>
            <a:ext cx="4268379" cy="18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e0e52e256f_1_708"/>
          <p:cNvSpPr txBox="1"/>
          <p:nvPr/>
        </p:nvSpPr>
        <p:spPr>
          <a:xfrm>
            <a:off x="7595875" y="729375"/>
            <a:ext cx="14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1 - semplicissimo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5- difficilissimo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rafico delle risposte di Moduli. Titolo della domanda: Quanto è stato difficile portare a termine il singolo task?. Numero di risposte: ." id="590" name="Google Shape;590;ge0e52e256f_1_7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9175" y="2796675"/>
            <a:ext cx="4938850" cy="17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e0e52e256f_1_70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0e52e256f_1_729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Conclusioni </a:t>
            </a:r>
            <a:r>
              <a:rPr lang="it">
                <a:solidFill>
                  <a:schemeClr val="dk1"/>
                </a:solidFill>
              </a:rPr>
              <a:t>- 1^ serie di test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7" name="Google Shape;597;ge0e52e256f_1_729"/>
          <p:cNvSpPr txBox="1"/>
          <p:nvPr/>
        </p:nvSpPr>
        <p:spPr>
          <a:xfrm>
            <a:off x="367500" y="56542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8" name="Google Shape;598;ge0e52e256f_1_729"/>
          <p:cNvSpPr txBox="1"/>
          <p:nvPr/>
        </p:nvSpPr>
        <p:spPr>
          <a:xfrm>
            <a:off x="480350" y="827700"/>
            <a:ext cx="7951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Dai test e dai commenti degli utenti abbiamo capito che: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5AD823"/>
                </a:solidFill>
                <a:latin typeface="Raleway"/>
                <a:ea typeface="Raleway"/>
                <a:cs typeface="Raleway"/>
                <a:sym typeface="Raleway"/>
              </a:rPr>
              <a:t>PRO:</a:t>
            </a:r>
            <a:endParaRPr b="1">
              <a:solidFill>
                <a:srgbClr val="5AD82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L’interfaccia risulta essere abbastanza intuitiva nella navigazione, infatti ad esempio per l’accesso ai remotes seppur l’utente non è passato dal menú principale, in ogni caso è riuscito ad accedervi direttamente dalla home grazie al collegamento presente nel riquadro dei remotes.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L’impostazione grafica della home che riprende alcune caratteristiche da altre interfacce come smartphone e tablet, ha aiutato molto l’utente anche se non aveva conoscenze pregresse in campo agricolo.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CONTRO:</a:t>
            </a:r>
            <a:endParaRPr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Non è risultato essere intuitivo la modifica delle icone nel menù veloce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Mancano alcuni feedback di successo delle operazioni svolte dall’utente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Alcuni utenti hanno avuto difficoltà a capire come regolare i remotes una volta effettuato l’accesso alle pagine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9" name="Google Shape;599;ge0e52e256f_1_7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0e52e256f_2_67"/>
          <p:cNvSpPr txBox="1"/>
          <p:nvPr>
            <p:ph type="title"/>
          </p:nvPr>
        </p:nvSpPr>
        <p:spPr>
          <a:xfrm>
            <a:off x="367500" y="102825"/>
            <a:ext cx="8409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A</a:t>
            </a:r>
            <a:r>
              <a:rPr lang="it">
                <a:solidFill>
                  <a:schemeClr val="dk1"/>
                </a:solidFill>
              </a:rPr>
              <a:t>) </a:t>
            </a:r>
            <a:r>
              <a:rPr lang="it">
                <a:solidFill>
                  <a:schemeClr val="dk1"/>
                </a:solidFill>
              </a:rPr>
              <a:t>Raccolta di informazioni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11" name="Google Shape;111;ge0e52e256f_2_67"/>
          <p:cNvSpPr txBox="1"/>
          <p:nvPr/>
        </p:nvSpPr>
        <p:spPr>
          <a:xfrm>
            <a:off x="367500" y="742422"/>
            <a:ext cx="84090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 raccogliere le informazioni necessarie al progetto abbiamo optato per le seguenti fonti e metodologie: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Interviste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chi lavora nel settore agricolo.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Personas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Scenarios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forniti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iti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web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 i prodotti di diversi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competitors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ideo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di presentazione e recensione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dei prodotti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già esistenti sul mercato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b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OBIETTIVO: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capire l’utente, i suoi bisogni, i task che deve compiere per soddisfarli, con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quali strumenti/prodotti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ed in quale contesto d’uso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ge0e52e256f_2_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0e52e256f_1_798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Analysis - 2^ serie di test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5" name="Google Shape;605;ge0e52e256f_1_798"/>
          <p:cNvSpPr txBox="1"/>
          <p:nvPr/>
        </p:nvSpPr>
        <p:spPr>
          <a:xfrm>
            <a:off x="367500" y="60377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6" name="Google Shape;606;ge0e52e256f_1_798"/>
          <p:cNvSpPr txBox="1"/>
          <p:nvPr/>
        </p:nvSpPr>
        <p:spPr>
          <a:xfrm>
            <a:off x="480350" y="603775"/>
            <a:ext cx="7413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1: Login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2: Registrazione nuovo utente e login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3: Accesso menù e accesso remotes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4: Accesso menù veloce e accesso worked area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5: Accesso menù veloce e modifica icone di questo menù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Task 6: Login utilizzando le credenziali e gestione notifiche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607" name="Google Shape;607;ge0e52e256f_1_798"/>
          <p:cNvGraphicFramePr/>
          <p:nvPr/>
        </p:nvGraphicFramePr>
        <p:xfrm>
          <a:off x="567325" y="218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{2D087B5A-B943-4A82-994E-D130624F3A7B}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Task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2"/>
                          </a:solidFill>
                        </a:rPr>
                        <a:t>Task 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Utente 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08" name="Google Shape;608;ge0e52e256f_1_798"/>
          <p:cNvSpPr txBox="1"/>
          <p:nvPr/>
        </p:nvSpPr>
        <p:spPr>
          <a:xfrm>
            <a:off x="2779950" y="4657525"/>
            <a:ext cx="35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aleway"/>
                <a:ea typeface="Raleway"/>
                <a:cs typeface="Raleway"/>
                <a:sym typeface="Raleway"/>
              </a:rPr>
              <a:t>Success Rate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= (26 + 4*0.5)/30 = 0.93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9" name="Google Shape;609;ge0e52e256f_1_79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0e52e256f_1_806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Reporting - 2^ serie di test</a:t>
            </a: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5" name="Google Shape;615;ge0e52e256f_1_806"/>
          <p:cNvSpPr txBox="1"/>
          <p:nvPr/>
        </p:nvSpPr>
        <p:spPr>
          <a:xfrm>
            <a:off x="367500" y="60377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6" name="Google Shape;616;ge0e52e256f_1_806"/>
          <p:cNvSpPr txBox="1"/>
          <p:nvPr/>
        </p:nvSpPr>
        <p:spPr>
          <a:xfrm>
            <a:off x="452450" y="827700"/>
            <a:ext cx="795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Anche gli utenti della seconda serie di test sono per lo più 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non esperti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, più un utente 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esperto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in settori affini.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Qui di seguito  presentiamo alcuni dati riassuntivi e descrittivi dei nostri utenti.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7" name="Google Shape;617;ge0e52e256f_1_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350" y="1769525"/>
            <a:ext cx="1174225" cy="2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e0e52e256f_1_8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50" y="1769525"/>
            <a:ext cx="1461029" cy="239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delle risposte di Moduli. Titolo della domanda: Titolo di studio. Numero di risposte: 5 risposte." id="619" name="Google Shape;619;ge0e52e256f_1_8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8350" y="1883549"/>
            <a:ext cx="5153626" cy="2168817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e0e52e256f_1_80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co delle risposte di Moduli. Titolo della domanda: Conoscenze generali interfacce grafiche (smartphone, tablet, ecc.). Numero di risposte: 5 risposte." id="625" name="Google Shape;625;ge0e52e256f_1_8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5" y="300400"/>
            <a:ext cx="4878475" cy="2053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delle risposte di Moduli. Titolo della domanda: Conoscenze pregresse utilizzo interfacce industriali (grafiche). Numero di risposte: 5 risposte." id="626" name="Google Shape;626;ge0e52e256f_1_8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550" y="300400"/>
            <a:ext cx="4878475" cy="2053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delle risposte di Moduli. Titolo della domanda: Hai già utilizzato monitor di mezzi agricoli?. Numero di risposte: 5 risposte." id="627" name="Google Shape;627;ge0e52e256f_1_8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25" y="2906478"/>
            <a:ext cx="4478724" cy="188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e0e52e256f_1_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200" y="3284652"/>
            <a:ext cx="3248926" cy="9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e0e52e256f_1_8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0e52e256f_1_820"/>
          <p:cNvSpPr txBox="1"/>
          <p:nvPr/>
        </p:nvSpPr>
        <p:spPr>
          <a:xfrm>
            <a:off x="367500" y="60377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5" name="Google Shape;635;ge0e52e256f_1_820"/>
          <p:cNvSpPr txBox="1"/>
          <p:nvPr/>
        </p:nvSpPr>
        <p:spPr>
          <a:xfrm>
            <a:off x="445475" y="276350"/>
            <a:ext cx="7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Qui di seguito invece presentiamo i dati risultanti dal questionario post-test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Grafico delle risposte di Moduli. Titolo della domanda: L'interfaccia era semplice da navigare?. Numero di risposte: 5 risposte." id="636" name="Google Shape;636;ge0e52e256f_1_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0" y="799549"/>
            <a:ext cx="4283494" cy="23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e0e52e256f_1_820"/>
          <p:cNvSpPr txBox="1"/>
          <p:nvPr/>
        </p:nvSpPr>
        <p:spPr>
          <a:xfrm>
            <a:off x="3037800" y="676550"/>
            <a:ext cx="14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1 - molto difficile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5- molto semplice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rafico delle risposte di Moduli. Titolo della domanda: Quanto è stato difficile portare a termine i task in generale?. Numero di risposte: 5 risposte." id="638" name="Google Shape;638;ge0e52e256f_1_8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500" y="903650"/>
            <a:ext cx="4632074" cy="220023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e0e52e256f_1_820"/>
          <p:cNvSpPr txBox="1"/>
          <p:nvPr/>
        </p:nvSpPr>
        <p:spPr>
          <a:xfrm>
            <a:off x="7669875" y="676550"/>
            <a:ext cx="14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1 - semplicissimo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5- difficilissimo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rafico delle risposte di Moduli. Titolo della domanda: I colori ti hanno aiutato nell'utilizzo dell'interfaccia?. Numero di risposte: 5 risposte." id="640" name="Google Shape;640;ge0e52e256f_1_8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38" y="2848274"/>
            <a:ext cx="4071922" cy="171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delle risposte di Moduli. Titolo della domanda: Quanto è stato difficile portare a termine il singolo task?. Numero di risposte: ." id="641" name="Google Shape;641;ge0e52e256f_1_8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9925" y="2848275"/>
            <a:ext cx="5660450" cy="20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e0e52e256f_1_8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389125"/>
            <a:ext cx="2360825" cy="7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e0e52e256f_1_8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0e52e256f_1_723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Video test della versione 2 del prototipo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9" name="Google Shape;649;ge0e52e256f_1_723"/>
          <p:cNvSpPr txBox="1"/>
          <p:nvPr/>
        </p:nvSpPr>
        <p:spPr>
          <a:xfrm>
            <a:off x="7869875" y="135150"/>
            <a:ext cx="11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al video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0" name="Google Shape;650;ge0e52e256f_1_723" title="Test Utenti v2 - Revisione Prototipo XD - Team Segnali di Fu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3788" y="542525"/>
            <a:ext cx="5976425" cy="44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e0e52e256f_1_7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0e52e256f_1_864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Cosa può essere migliorato?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7" name="Google Shape;657;ge0e52e256f_1_864"/>
          <p:cNvSpPr txBox="1"/>
          <p:nvPr/>
        </p:nvSpPr>
        <p:spPr>
          <a:xfrm>
            <a:off x="367500" y="56542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8" name="Google Shape;658;ge0e52e256f_1_864"/>
          <p:cNvSpPr txBox="1"/>
          <p:nvPr/>
        </p:nvSpPr>
        <p:spPr>
          <a:xfrm>
            <a:off x="480350" y="827700"/>
            <a:ext cx="7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9" name="Google Shape;659;ge0e52e256f_1_864"/>
          <p:cNvSpPr txBox="1"/>
          <p:nvPr/>
        </p:nvSpPr>
        <p:spPr>
          <a:xfrm>
            <a:off x="367500" y="639600"/>
            <a:ext cx="8409000" cy="4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Aumentare il numero di azioni possibili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sul prototipo per una migliore valutazione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Migliorare ed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aumentare la personalizzazione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della UI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Aggiungere un pulsante cambio lingua nella pagina di help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Eseguire test con una finta ghiera (wizard of oz)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Eseguire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test con utenti del settore ed esperti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 condizioni simili allo scenario di utilizzo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Inserire delle informazioni su data ed ora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Aggiungere feedback sonoro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0" name="Google Shape;660;ge0e52e256f_1_8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1a227908c_0_2"/>
          <p:cNvSpPr txBox="1"/>
          <p:nvPr>
            <p:ph idx="4294967295" type="title"/>
          </p:nvPr>
        </p:nvSpPr>
        <p:spPr>
          <a:xfrm>
            <a:off x="367500" y="0"/>
            <a:ext cx="8409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">
                <a:solidFill>
                  <a:schemeClr val="dk1"/>
                </a:solidFill>
              </a:rPr>
              <a:t>Conclusioni finali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6" name="Google Shape;666;ge1a227908c_0_2"/>
          <p:cNvSpPr txBox="1"/>
          <p:nvPr/>
        </p:nvSpPr>
        <p:spPr>
          <a:xfrm>
            <a:off x="367500" y="565424"/>
            <a:ext cx="8409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7" name="Google Shape;667;ge1a227908c_0_2"/>
          <p:cNvSpPr txBox="1"/>
          <p:nvPr/>
        </p:nvSpPr>
        <p:spPr>
          <a:xfrm>
            <a:off x="480350" y="827700"/>
            <a:ext cx="7951800" cy="5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Seguendo il ciclo di UX Design, dai test eseguiti sugli utenti sul primo prototipo,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si sono riscontrate alcune criticità 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che sono state sfruttate per creare una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seconda versione del prototipo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Nello specifico è stato migliorato: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○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il flusso di navigazione, 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○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il feedback dell’interfaccia 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○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l’adattabilità all’utente (personalizzazione).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Il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Success Rate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ha avuto un incremento del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23%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con un netto miglioramento soprattutto nell’esecuzione del Task 5.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8" name="Google Shape;668;ge1a227908c_0_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1a227908c_0_1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 per l’attenzione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🙆‍♂️🙆‍♀️</a:t>
            </a:r>
            <a:endParaRPr/>
          </a:p>
        </p:txBody>
      </p:sp>
      <p:sp>
        <p:nvSpPr>
          <p:cNvPr id="674" name="Google Shape;674;ge1a227908c_0_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e52e256f_2_135"/>
          <p:cNvSpPr/>
          <p:nvPr/>
        </p:nvSpPr>
        <p:spPr>
          <a:xfrm>
            <a:off x="-103750" y="150"/>
            <a:ext cx="3876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e0e52e256f_2_135"/>
          <p:cNvSpPr txBox="1"/>
          <p:nvPr/>
        </p:nvSpPr>
        <p:spPr>
          <a:xfrm>
            <a:off x="615150" y="170700"/>
            <a:ext cx="6300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Google Shape;119;ge0e52e256f_2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91" y="0"/>
            <a:ext cx="727367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e0e52e256f_2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025" y="206675"/>
            <a:ext cx="1861101" cy="18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e0e52e256f_2_1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0e52e256f_2_20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B) </a:t>
            </a:r>
            <a:r>
              <a:rPr lang="it" sz="3000">
                <a:solidFill>
                  <a:schemeClr val="dk1"/>
                </a:solidFill>
              </a:rPr>
              <a:t>Caratteristiche User/Utente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7" name="Google Shape;127;ge0e52e256f_2_205"/>
          <p:cNvSpPr txBox="1"/>
          <p:nvPr/>
        </p:nvSpPr>
        <p:spPr>
          <a:xfrm>
            <a:off x="415025" y="1126525"/>
            <a:ext cx="84090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 tipici utenti sono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operatori agricoli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il cui compito principale è quello di operare una macchina agricola (trattore) 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Hanno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diversi livelli di esperienza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nell'uso di macchine agricole e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diverse capacità tecnologiche</a:t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Hanno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diverse capacità e caratteristiche fisiche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(età, prestanza fisica, statura,sesso, destrimani/mancini, etc…)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Potrebbero avere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diverso background culturale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(lingue parlate diverse, preconcetti sull'uso di mezzi su terreno e strada differenti)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Potrebbero esserci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utenti secondari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(come manutentori ed installatori)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●"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Potrebbero indossare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abbigliamento da lavoro specifico e guanti</a:t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ge0e52e256f_2_20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df216c93f_0_141"/>
          <p:cNvSpPr txBox="1"/>
          <p:nvPr>
            <p:ph type="title"/>
          </p:nvPr>
        </p:nvSpPr>
        <p:spPr>
          <a:xfrm>
            <a:off x="367500" y="411575"/>
            <a:ext cx="8409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C) </a:t>
            </a:r>
            <a:r>
              <a:rPr lang="it" sz="3000">
                <a:solidFill>
                  <a:schemeClr val="dk1"/>
                </a:solidFill>
              </a:rPr>
              <a:t>Task tipici User/Utente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4" name="Google Shape;134;gddf216c93f_0_141"/>
          <p:cNvSpPr txBox="1"/>
          <p:nvPr/>
        </p:nvSpPr>
        <p:spPr>
          <a:xfrm>
            <a:off x="367500" y="1387063"/>
            <a:ext cx="84090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 task goals tipici degli utenti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sono quelli di della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lavorazione del terreno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taglio della legna, pulizia di strade,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manutenzione delle macchine agricole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imballaggio/taglio della paglia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riempimento dei feeders per bovini,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trasporto di materie</a:t>
            </a:r>
            <a:r>
              <a:rPr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(come il latte) e 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guida su strada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gddf216c93f_0_141"/>
          <p:cNvSpPr txBox="1"/>
          <p:nvPr/>
        </p:nvSpPr>
        <p:spPr>
          <a:xfrm>
            <a:off x="386100" y="3209150"/>
            <a:ext cx="83718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 essere compiuti,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gli utenti dovranno svolgere dei task sul sistema controlli/display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posti in cabina, </a:t>
            </a:r>
            <a:r>
              <a:rPr b="1" lang="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interfacciandosi con esso</a:t>
            </a:r>
            <a:r>
              <a:rPr b="1" lang="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ed altri sotto-task secondari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gddf216c93f_0_1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/67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